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25" r:id="rId2"/>
    <p:sldId id="337" r:id="rId3"/>
    <p:sldId id="338" r:id="rId4"/>
    <p:sldId id="339" r:id="rId5"/>
    <p:sldId id="326" r:id="rId6"/>
    <p:sldId id="327" r:id="rId7"/>
    <p:sldId id="329" r:id="rId8"/>
    <p:sldId id="330" r:id="rId9"/>
    <p:sldId id="331" r:id="rId10"/>
    <p:sldId id="332" r:id="rId11"/>
    <p:sldId id="333" r:id="rId12"/>
    <p:sldId id="334" r:id="rId13"/>
    <p:sldId id="340" r:id="rId14"/>
    <p:sldId id="335" r:id="rId15"/>
    <p:sldId id="33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89FDBE-D45D-4429-8AE0-593C9016BA8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07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44CD8-B252-4CFF-8C02-17F851F6104A}"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40255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79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43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381391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39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823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7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127771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44CD8-B252-4CFF-8C02-17F851F6104A}"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9FDBE-D45D-4429-8AE0-593C9016BA8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5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A44CD8-B252-4CFF-8C02-17F851F6104A}"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34824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A44CD8-B252-4CFF-8C02-17F851F6104A}"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9FDBE-D45D-4429-8AE0-593C9016BA8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1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A44CD8-B252-4CFF-8C02-17F851F6104A}"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9FDBE-D45D-4429-8AE0-593C9016BA8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5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44CD8-B252-4CFF-8C02-17F851F6104A}"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58266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44CD8-B252-4CFF-8C02-17F851F6104A}"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17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A44CD8-B252-4CFF-8C02-17F851F6104A}"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9FDBE-D45D-4429-8AE0-593C9016BA8E}" type="slidenum">
              <a:rPr lang="en-US" smtClean="0"/>
              <a:t>‹#›</a:t>
            </a:fld>
            <a:endParaRPr lang="en-US"/>
          </a:p>
        </p:txBody>
      </p:sp>
    </p:spTree>
    <p:extLst>
      <p:ext uri="{BB962C8B-B14F-4D97-AF65-F5344CB8AC3E}">
        <p14:creationId xmlns:p14="http://schemas.microsoft.com/office/powerpoint/2010/main" val="259217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A44CD8-B252-4CFF-8C02-17F851F6104A}" type="datetimeFigureOut">
              <a:rPr lang="en-US" smtClean="0"/>
              <a:t>9/18/2022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89FDBE-D45D-4429-8AE0-593C9016BA8E}" type="slidenum">
              <a:rPr lang="en-US" smtClean="0"/>
              <a:t>‹#›</a:t>
            </a:fld>
            <a:endParaRPr lang="en-US"/>
          </a:p>
        </p:txBody>
      </p:sp>
    </p:spTree>
    <p:extLst>
      <p:ext uri="{BB962C8B-B14F-4D97-AF65-F5344CB8AC3E}">
        <p14:creationId xmlns:p14="http://schemas.microsoft.com/office/powerpoint/2010/main" val="24215488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2E75E-93D0-EB1E-FB93-7D0290848A0E}"/>
              </a:ext>
            </a:extLst>
          </p:cNvPr>
          <p:cNvSpPr txBox="1"/>
          <p:nvPr/>
        </p:nvSpPr>
        <p:spPr>
          <a:xfrm>
            <a:off x="643810" y="1091682"/>
            <a:ext cx="10888825" cy="795520"/>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800" cap="all" dirty="0">
                <a:ln w="3175" cmpd="sng">
                  <a:noFill/>
                </a:ln>
                <a:solidFill>
                  <a:schemeClr val="tx2"/>
                </a:solidFill>
                <a:latin typeface="+mj-lt"/>
                <a:ea typeface="+mj-ea"/>
                <a:cs typeface="+mj-cs"/>
              </a:rPr>
              <a:t>Acts  6:1-7</a:t>
            </a:r>
          </a:p>
        </p:txBody>
      </p:sp>
      <p:sp>
        <p:nvSpPr>
          <p:cNvPr id="3" name="TextBox 2">
            <a:extLst>
              <a:ext uri="{FF2B5EF4-FFF2-40B4-BE49-F238E27FC236}">
                <a16:creationId xmlns:a16="http://schemas.microsoft.com/office/drawing/2014/main" id="{FED4025D-46DF-7C4B-856C-015DDE1561E5}"/>
              </a:ext>
            </a:extLst>
          </p:cNvPr>
          <p:cNvSpPr txBox="1"/>
          <p:nvPr/>
        </p:nvSpPr>
        <p:spPr>
          <a:xfrm>
            <a:off x="643810" y="2511429"/>
            <a:ext cx="10888825" cy="1152144"/>
          </a:xfrm>
          <a:prstGeom prst="rect">
            <a:avLst/>
          </a:prstGeom>
        </p:spPr>
        <p:txBody>
          <a:bodyPr vert="horz" lIns="91440" tIns="45720" rIns="91440" bIns="45720" rtlCol="0" anchor="ctr">
            <a:normAutofit/>
          </a:bodyPr>
          <a:lstStyle/>
          <a:p>
            <a:pPr algn="ctr">
              <a:spcBef>
                <a:spcPct val="20000"/>
              </a:spcBef>
              <a:spcAft>
                <a:spcPts val="600"/>
              </a:spcAft>
              <a:buClr>
                <a:schemeClr val="tx1"/>
              </a:buClr>
              <a:buSzPct val="80000"/>
            </a:pPr>
            <a:r>
              <a:rPr lang="en-US" sz="3200" dirty="0"/>
              <a:t>A Growing Church: </a:t>
            </a:r>
            <a:r>
              <a:rPr lang="en-US" sz="3200" i="1" dirty="0"/>
              <a:t>Adding, Dividing, Simplifying, and Multiplying</a:t>
            </a:r>
          </a:p>
        </p:txBody>
      </p:sp>
    </p:spTree>
    <p:extLst>
      <p:ext uri="{BB962C8B-B14F-4D97-AF65-F5344CB8AC3E}">
        <p14:creationId xmlns:p14="http://schemas.microsoft.com/office/powerpoint/2010/main" val="100626758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3. The church </a:t>
            </a:r>
            <a:r>
              <a:rPr lang="en-US" u="sng" dirty="0">
                <a:solidFill>
                  <a:srgbClr val="00B050"/>
                </a:solidFill>
              </a:rPr>
              <a:t>simplifies</a:t>
            </a:r>
            <a:r>
              <a:rPr lang="en-US" dirty="0"/>
              <a:t> the problem (vv.2-6)</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a:bodyPr>
          <a:lstStyle/>
          <a:p>
            <a:pPr marL="0" indent="0" algn="ctr">
              <a:buNone/>
            </a:pPr>
            <a:r>
              <a:rPr lang="en-US" b="1" i="1" u="sng" dirty="0"/>
              <a:t>Were Those Qualified Deacons?</a:t>
            </a:r>
          </a:p>
          <a:p>
            <a:pPr marL="0" indent="0" algn="ctr">
              <a:buNone/>
            </a:pPr>
            <a:r>
              <a:rPr lang="en-US" sz="1800" dirty="0"/>
              <a:t>They were called to </a:t>
            </a:r>
            <a:r>
              <a:rPr lang="en-US" sz="1800" b="1" dirty="0"/>
              <a:t>serve (</a:t>
            </a:r>
            <a:r>
              <a:rPr lang="en-US" sz="1800" b="1" i="1" dirty="0" err="1"/>
              <a:t>diakoneo</a:t>
            </a:r>
            <a:r>
              <a:rPr lang="en-US" sz="1800" b="1" dirty="0"/>
              <a:t>) </a:t>
            </a:r>
            <a:r>
              <a:rPr lang="en-US" sz="1800" dirty="0"/>
              <a:t>tables.</a:t>
            </a:r>
          </a:p>
          <a:p>
            <a:pPr marL="0" indent="0" algn="ctr">
              <a:buNone/>
            </a:pPr>
            <a:r>
              <a:rPr lang="en-US" sz="1800" b="1" i="1" dirty="0" err="1"/>
              <a:t>Diakoneo</a:t>
            </a:r>
            <a:r>
              <a:rPr lang="en-US" sz="1800" dirty="0"/>
              <a:t> = verb form of deacon, which means “servant”</a:t>
            </a:r>
          </a:p>
          <a:p>
            <a:pPr marL="0" indent="0" algn="ctr">
              <a:buNone/>
            </a:pPr>
            <a:r>
              <a:rPr lang="en-US" sz="1800" b="1" i="1" u="sng" dirty="0"/>
              <a:t>BUT</a:t>
            </a:r>
          </a:p>
          <a:p>
            <a:pPr marL="0" indent="0" algn="ctr">
              <a:buNone/>
            </a:pPr>
            <a:r>
              <a:rPr lang="en-US" sz="1800" dirty="0"/>
              <a:t>f. They are not called “</a:t>
            </a:r>
            <a:r>
              <a:rPr lang="en-US" sz="1800" u="sng" dirty="0">
                <a:solidFill>
                  <a:srgbClr val="00B050"/>
                </a:solidFill>
              </a:rPr>
              <a:t>deacons</a:t>
            </a:r>
            <a:r>
              <a:rPr lang="en-US" sz="1800" dirty="0"/>
              <a:t>” (</a:t>
            </a:r>
            <a:r>
              <a:rPr lang="en-US" sz="1800" i="1" dirty="0" err="1"/>
              <a:t>diakonos</a:t>
            </a:r>
            <a:r>
              <a:rPr lang="en-US" sz="1800" dirty="0"/>
              <a:t>) in this passage. In fact, this word (</a:t>
            </a:r>
            <a:r>
              <a:rPr lang="en-US" sz="1800" dirty="0" err="1"/>
              <a:t>diakonos</a:t>
            </a:r>
            <a:r>
              <a:rPr lang="en-US" sz="1800" dirty="0"/>
              <a:t> = deacon”), is not found in the book of Acts at all.</a:t>
            </a:r>
          </a:p>
          <a:p>
            <a:pPr marL="0" indent="0" algn="ctr">
              <a:buNone/>
            </a:pPr>
            <a:r>
              <a:rPr lang="en-US" sz="1800" dirty="0"/>
              <a:t>g. There is </a:t>
            </a:r>
            <a:r>
              <a:rPr lang="en-US" sz="1800" u="sng" dirty="0">
                <a:solidFill>
                  <a:srgbClr val="00B050"/>
                </a:solidFill>
              </a:rPr>
              <a:t>no evidence </a:t>
            </a:r>
            <a:r>
              <a:rPr lang="en-US" sz="1800" dirty="0"/>
              <a:t>for any </a:t>
            </a:r>
            <a:r>
              <a:rPr lang="en-US" sz="1800" u="sng" dirty="0">
                <a:solidFill>
                  <a:srgbClr val="00B050"/>
                </a:solidFill>
              </a:rPr>
              <a:t>official</a:t>
            </a:r>
            <a:r>
              <a:rPr lang="en-US" sz="1800" dirty="0"/>
              <a:t> roles of elders or deacons </a:t>
            </a:r>
            <a:r>
              <a:rPr lang="en-US" sz="1800" u="sng" dirty="0">
                <a:solidFill>
                  <a:srgbClr val="00B050"/>
                </a:solidFill>
              </a:rPr>
              <a:t>until</a:t>
            </a:r>
            <a:r>
              <a:rPr lang="en-US" sz="1800" dirty="0"/>
              <a:t> later in Scripture.</a:t>
            </a:r>
          </a:p>
          <a:p>
            <a:pPr marL="0" indent="0" algn="ctr">
              <a:buNone/>
            </a:pPr>
            <a:r>
              <a:rPr lang="en-US" sz="1800" dirty="0"/>
              <a:t>“And </a:t>
            </a:r>
            <a:r>
              <a:rPr lang="en-US" sz="1800" b="1" dirty="0"/>
              <a:t>when they had appointed elders </a:t>
            </a:r>
            <a:r>
              <a:rPr lang="en-US" sz="1800" dirty="0"/>
              <a:t>for them in every church, with prayer and fasting they committed them to the Lord in whom they had believed.” – Acts 14:23 (ESV)</a:t>
            </a:r>
          </a:p>
          <a:p>
            <a:pPr marL="0" indent="0" algn="ctr">
              <a:buNone/>
            </a:pPr>
            <a:endParaRPr lang="en-US" sz="1800" dirty="0"/>
          </a:p>
        </p:txBody>
      </p:sp>
    </p:spTree>
    <p:extLst>
      <p:ext uri="{BB962C8B-B14F-4D97-AF65-F5344CB8AC3E}">
        <p14:creationId xmlns:p14="http://schemas.microsoft.com/office/powerpoint/2010/main" val="32523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3. The church </a:t>
            </a:r>
            <a:r>
              <a:rPr lang="en-US" u="sng" dirty="0">
                <a:solidFill>
                  <a:srgbClr val="00B050"/>
                </a:solidFill>
              </a:rPr>
              <a:t>simplifies</a:t>
            </a:r>
            <a:r>
              <a:rPr lang="en-US" dirty="0"/>
              <a:t> the problem (vv.2-6)</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a:bodyPr>
          <a:lstStyle/>
          <a:p>
            <a:pPr marL="0" indent="0" algn="ctr">
              <a:buNone/>
            </a:pPr>
            <a:r>
              <a:rPr lang="en-US" b="1" i="1" u="sng" dirty="0"/>
              <a:t>Leaders are called to equip the saints for ministry:</a:t>
            </a:r>
          </a:p>
          <a:p>
            <a:pPr marL="0" indent="0" algn="ctr">
              <a:buNone/>
            </a:pPr>
            <a:r>
              <a:rPr lang="en-US" dirty="0"/>
              <a:t>“And he (</a:t>
            </a:r>
            <a:r>
              <a:rPr lang="en-US" i="1" dirty="0"/>
              <a:t>Christ</a:t>
            </a:r>
            <a:r>
              <a:rPr lang="en-US" dirty="0"/>
              <a:t>) gave the apostles, the prophets, the evangelists, the shepherds </a:t>
            </a:r>
            <a:r>
              <a:rPr lang="en-US" b="1" dirty="0"/>
              <a:t>(</a:t>
            </a:r>
            <a:r>
              <a:rPr lang="en-US" b="1" i="1" dirty="0"/>
              <a:t>pastors</a:t>
            </a:r>
            <a:r>
              <a:rPr lang="en-US" b="1" dirty="0"/>
              <a:t>) and teachers</a:t>
            </a:r>
            <a:r>
              <a:rPr lang="en-US" dirty="0"/>
              <a:t>, </a:t>
            </a:r>
            <a:r>
              <a:rPr lang="en-US" b="1" dirty="0"/>
              <a:t>to equip the saints for the work of ministry, </a:t>
            </a:r>
            <a:r>
              <a:rPr lang="en-US" dirty="0"/>
              <a:t>for building up the body of Christ”</a:t>
            </a:r>
            <a:r>
              <a:rPr lang="en-US" b="1" dirty="0"/>
              <a:t> – Eph 4:11-12 (ESV)</a:t>
            </a:r>
          </a:p>
        </p:txBody>
      </p:sp>
    </p:spTree>
    <p:extLst>
      <p:ext uri="{BB962C8B-B14F-4D97-AF65-F5344CB8AC3E}">
        <p14:creationId xmlns:p14="http://schemas.microsoft.com/office/powerpoint/2010/main" val="340142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3. The church </a:t>
            </a:r>
            <a:r>
              <a:rPr lang="en-US" u="sng" dirty="0">
                <a:solidFill>
                  <a:srgbClr val="00B050"/>
                </a:solidFill>
              </a:rPr>
              <a:t>simplifies</a:t>
            </a:r>
            <a:r>
              <a:rPr lang="en-US" dirty="0"/>
              <a:t> the problem (vv.2-6)</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a:bodyPr>
          <a:lstStyle/>
          <a:p>
            <a:pPr marL="0" indent="0" algn="ctr">
              <a:buNone/>
            </a:pPr>
            <a:r>
              <a:rPr lang="en-US" b="1" i="1" u="sng" dirty="0"/>
              <a:t>Phillip, the evangelist (not deacon)</a:t>
            </a:r>
          </a:p>
          <a:p>
            <a:pPr marL="0" indent="0" algn="ctr">
              <a:buNone/>
            </a:pPr>
            <a:r>
              <a:rPr lang="en-US" dirty="0"/>
              <a:t>“On the next day we departed and came to Caesarea, and we entered the house of </a:t>
            </a:r>
            <a:r>
              <a:rPr lang="en-US" b="1" dirty="0"/>
              <a:t>Philip the evangelist</a:t>
            </a:r>
            <a:r>
              <a:rPr lang="en-US" dirty="0"/>
              <a:t>, </a:t>
            </a:r>
            <a:r>
              <a:rPr lang="en-US" b="1" dirty="0"/>
              <a:t>who was one of the seven</a:t>
            </a:r>
            <a:r>
              <a:rPr lang="en-US" dirty="0"/>
              <a:t>, and stayed with him.” </a:t>
            </a:r>
            <a:r>
              <a:rPr lang="en-US" sz="1800" dirty="0"/>
              <a:t>–Acts 21:8 (ESV)</a:t>
            </a:r>
            <a:endParaRPr lang="en-US" dirty="0"/>
          </a:p>
        </p:txBody>
      </p:sp>
    </p:spTree>
    <p:extLst>
      <p:ext uri="{BB962C8B-B14F-4D97-AF65-F5344CB8AC3E}">
        <p14:creationId xmlns:p14="http://schemas.microsoft.com/office/powerpoint/2010/main" val="22598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4. The church </a:t>
            </a:r>
            <a:r>
              <a:rPr lang="en-US" dirty="0">
                <a:solidFill>
                  <a:schemeClr val="tx1"/>
                </a:solidFill>
              </a:rPr>
              <a:t>is </a:t>
            </a:r>
            <a:r>
              <a:rPr lang="en-US" u="sng" dirty="0">
                <a:solidFill>
                  <a:srgbClr val="00B050"/>
                </a:solidFill>
              </a:rPr>
              <a:t>multiplied</a:t>
            </a:r>
            <a:r>
              <a:rPr lang="en-US" dirty="0">
                <a:solidFill>
                  <a:srgbClr val="00B050"/>
                </a:solidFill>
              </a:rPr>
              <a:t> </a:t>
            </a:r>
            <a:r>
              <a:rPr lang="en-US" dirty="0"/>
              <a:t>(v. 7)</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a:bodyPr>
          <a:lstStyle/>
          <a:p>
            <a:pPr marL="0" indent="0" algn="ctr">
              <a:buNone/>
            </a:pPr>
            <a:endParaRPr lang="en-US" dirty="0"/>
          </a:p>
        </p:txBody>
      </p:sp>
    </p:spTree>
    <p:extLst>
      <p:ext uri="{BB962C8B-B14F-4D97-AF65-F5344CB8AC3E}">
        <p14:creationId xmlns:p14="http://schemas.microsoft.com/office/powerpoint/2010/main" val="256677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Application</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1080" y="2459736"/>
            <a:ext cx="10643616" cy="3768621"/>
          </a:xfrm>
        </p:spPr>
        <p:txBody>
          <a:bodyPr>
            <a:normAutofit fontScale="92500" lnSpcReduction="10000"/>
          </a:bodyPr>
          <a:lstStyle/>
          <a:p>
            <a:pPr marL="457200" indent="-457200" algn="ctr">
              <a:buAutoNum type="arabicPeriod"/>
            </a:pPr>
            <a:r>
              <a:rPr lang="en-US" u="sng" dirty="0">
                <a:solidFill>
                  <a:srgbClr val="00B050"/>
                </a:solidFill>
              </a:rPr>
              <a:t>All</a:t>
            </a:r>
            <a:r>
              <a:rPr lang="en-US" dirty="0"/>
              <a:t> who believe will be saved and added to the church. No </a:t>
            </a:r>
            <a:r>
              <a:rPr lang="en-US" u="sng" dirty="0">
                <a:solidFill>
                  <a:srgbClr val="00B050"/>
                </a:solidFill>
              </a:rPr>
              <a:t>favoritism</a:t>
            </a:r>
            <a:r>
              <a:rPr lang="en-US" dirty="0"/>
              <a:t>.</a:t>
            </a:r>
          </a:p>
          <a:p>
            <a:pPr marL="457200" indent="-457200" algn="ctr">
              <a:buAutoNum type="arabicPeriod"/>
            </a:pPr>
            <a:r>
              <a:rPr lang="en-US" dirty="0"/>
              <a:t>Every member is equally important and needed. (1 Cor 12).</a:t>
            </a:r>
          </a:p>
          <a:p>
            <a:pPr marL="457200" indent="-457200" algn="ctr">
              <a:buAutoNum type="arabicPeriod"/>
            </a:pPr>
            <a:r>
              <a:rPr lang="en-US" dirty="0"/>
              <a:t>God does give </a:t>
            </a:r>
            <a:r>
              <a:rPr lang="en-US" u="sng" dirty="0">
                <a:solidFill>
                  <a:srgbClr val="00B050"/>
                </a:solidFill>
              </a:rPr>
              <a:t>leaders</a:t>
            </a:r>
            <a:r>
              <a:rPr lang="en-US" dirty="0"/>
              <a:t> to </a:t>
            </a:r>
            <a:r>
              <a:rPr lang="en-US" u="sng" dirty="0">
                <a:solidFill>
                  <a:srgbClr val="00B050"/>
                </a:solidFill>
              </a:rPr>
              <a:t>serve</a:t>
            </a:r>
            <a:r>
              <a:rPr lang="en-US" dirty="0"/>
              <a:t> the church.</a:t>
            </a:r>
          </a:p>
          <a:p>
            <a:pPr marL="457200" indent="-457200" algn="ctr">
              <a:buAutoNum type="arabicPeriod"/>
            </a:pPr>
            <a:r>
              <a:rPr lang="en-US" dirty="0"/>
              <a:t>Leaders are not to the </a:t>
            </a:r>
            <a:r>
              <a:rPr lang="en-US" u="sng" dirty="0">
                <a:solidFill>
                  <a:srgbClr val="00B050"/>
                </a:solidFill>
              </a:rPr>
              <a:t>Lord(s) </a:t>
            </a:r>
            <a:r>
              <a:rPr lang="en-US" dirty="0"/>
              <a:t>of the church. Jesus is.</a:t>
            </a:r>
          </a:p>
          <a:p>
            <a:pPr marL="457200" indent="-457200" algn="ctr">
              <a:buAutoNum type="arabicPeriod"/>
            </a:pPr>
            <a:r>
              <a:rPr lang="en-US" dirty="0"/>
              <a:t>Satan wants to </a:t>
            </a:r>
            <a:r>
              <a:rPr lang="en-US" u="sng" dirty="0">
                <a:solidFill>
                  <a:srgbClr val="00B050"/>
                </a:solidFill>
              </a:rPr>
              <a:t>divide</a:t>
            </a:r>
            <a:r>
              <a:rPr lang="en-US" dirty="0"/>
              <a:t> us. Be careful about </a:t>
            </a:r>
            <a:r>
              <a:rPr lang="en-US" u="sng" dirty="0">
                <a:solidFill>
                  <a:srgbClr val="00B050"/>
                </a:solidFill>
              </a:rPr>
              <a:t>grumbling</a:t>
            </a:r>
            <a:r>
              <a:rPr lang="en-US" dirty="0"/>
              <a:t>.</a:t>
            </a:r>
          </a:p>
          <a:p>
            <a:pPr marL="457200" indent="-457200" algn="ctr">
              <a:buAutoNum type="arabicPeriod"/>
            </a:pPr>
            <a:r>
              <a:rPr lang="en-US" dirty="0"/>
              <a:t>The church needs </a:t>
            </a:r>
            <a:r>
              <a:rPr lang="en-US" u="sng" dirty="0">
                <a:solidFill>
                  <a:srgbClr val="00B050"/>
                </a:solidFill>
              </a:rPr>
              <a:t>qualified</a:t>
            </a:r>
            <a:r>
              <a:rPr lang="en-US" dirty="0"/>
              <a:t> men and women to invest in </a:t>
            </a:r>
            <a:r>
              <a:rPr lang="en-US" u="sng" dirty="0">
                <a:solidFill>
                  <a:srgbClr val="00B050"/>
                </a:solidFill>
              </a:rPr>
              <a:t>ministry</a:t>
            </a:r>
            <a:r>
              <a:rPr lang="en-US" dirty="0"/>
              <a:t> for Jesus.</a:t>
            </a:r>
          </a:p>
          <a:p>
            <a:pPr marL="0" indent="0" algn="ctr">
              <a:buNone/>
            </a:pPr>
            <a:endParaRPr lang="en-US" dirty="0"/>
          </a:p>
          <a:p>
            <a:pPr marL="0" indent="0" algn="ctr">
              <a:buNone/>
            </a:pPr>
            <a:r>
              <a:rPr lang="en-US" dirty="0"/>
              <a:t>Will you obey Jesus by using what he has equipped you to do for the building up of His body?</a:t>
            </a:r>
          </a:p>
        </p:txBody>
      </p:sp>
    </p:spTree>
    <p:extLst>
      <p:ext uri="{BB962C8B-B14F-4D97-AF65-F5344CB8AC3E}">
        <p14:creationId xmlns:p14="http://schemas.microsoft.com/office/powerpoint/2010/main" val="39928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anim calcmode="lin" valueType="num">
                                      <p:cBhvr>
                                        <p:cTn id="44"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Benediction</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1080" y="2459736"/>
            <a:ext cx="10643616" cy="3768621"/>
          </a:xfrm>
        </p:spPr>
        <p:txBody>
          <a:bodyPr>
            <a:normAutofit fontScale="92500" lnSpcReduction="20000"/>
          </a:bodyPr>
          <a:lstStyle/>
          <a:p>
            <a:pPr marL="0" indent="0" algn="ctr">
              <a:buNone/>
            </a:pPr>
            <a:r>
              <a:rPr lang="en-US" sz="2800" dirty="0"/>
              <a:t>“</a:t>
            </a:r>
            <a:r>
              <a:rPr lang="en-US" sz="2800" b="1" dirty="0"/>
              <a:t>Above all, keep loving </a:t>
            </a:r>
            <a:r>
              <a:rPr lang="en-US" sz="2800" b="1" dirty="0">
                <a:solidFill>
                  <a:srgbClr val="00B050"/>
                </a:solidFill>
              </a:rPr>
              <a:t>one another </a:t>
            </a:r>
            <a:r>
              <a:rPr lang="en-US" sz="2800" dirty="0"/>
              <a:t>earnestly, since love covers a multitude of sins. </a:t>
            </a:r>
          </a:p>
          <a:p>
            <a:pPr marL="0" indent="0" algn="ctr">
              <a:buNone/>
            </a:pPr>
            <a:r>
              <a:rPr lang="en-US" sz="2800" b="1" dirty="0"/>
              <a:t>Show hospitality </a:t>
            </a:r>
            <a:r>
              <a:rPr lang="en-US" sz="2800" b="1" dirty="0">
                <a:solidFill>
                  <a:srgbClr val="00B050"/>
                </a:solidFill>
              </a:rPr>
              <a:t>to one another </a:t>
            </a:r>
            <a:r>
              <a:rPr lang="en-US" sz="2800" b="1" dirty="0"/>
              <a:t>without grumbling</a:t>
            </a:r>
            <a:r>
              <a:rPr lang="en-US" sz="2800" dirty="0"/>
              <a:t>. </a:t>
            </a:r>
          </a:p>
          <a:p>
            <a:pPr marL="0" indent="0" algn="ctr">
              <a:buNone/>
            </a:pPr>
            <a:r>
              <a:rPr lang="en-US" sz="2800" dirty="0"/>
              <a:t>As </a:t>
            </a:r>
            <a:r>
              <a:rPr lang="en-US" sz="2800" b="1" dirty="0"/>
              <a:t>each has received a gift, use it to serve </a:t>
            </a:r>
            <a:r>
              <a:rPr lang="en-US" sz="2800" b="1" dirty="0">
                <a:solidFill>
                  <a:srgbClr val="00B050"/>
                </a:solidFill>
              </a:rPr>
              <a:t>one another</a:t>
            </a:r>
            <a:r>
              <a:rPr lang="en-US" sz="2800" dirty="0"/>
              <a:t>, as good stewards of God’s varied grace: whoever speaks, as one who speaks oracles of God; whoever serves, as one who serves by the strength that God supplies—</a:t>
            </a:r>
          </a:p>
          <a:p>
            <a:pPr marL="0" indent="0" algn="ctr">
              <a:buNone/>
            </a:pPr>
            <a:r>
              <a:rPr lang="en-US" sz="2800" b="1" dirty="0"/>
              <a:t>in order that in everything God may be glorified through Jesus Christ</a:t>
            </a:r>
            <a:r>
              <a:rPr lang="en-US" sz="2800" dirty="0"/>
              <a:t>. To him belong glory and dominion forever and ever. Amen.”</a:t>
            </a:r>
          </a:p>
          <a:p>
            <a:pPr marL="0" indent="0" algn="ctr">
              <a:buNone/>
            </a:pPr>
            <a:r>
              <a:rPr lang="en-US" sz="2200" dirty="0"/>
              <a:t> – 1 Pet 4:8-11 (ESV)</a:t>
            </a:r>
          </a:p>
          <a:p>
            <a:pPr marL="0" indent="0" algn="ctr">
              <a:buNone/>
            </a:pPr>
            <a:endParaRPr lang="en-US" dirty="0"/>
          </a:p>
        </p:txBody>
      </p:sp>
    </p:spTree>
    <p:extLst>
      <p:ext uri="{BB962C8B-B14F-4D97-AF65-F5344CB8AC3E}">
        <p14:creationId xmlns:p14="http://schemas.microsoft.com/office/powerpoint/2010/main" val="1775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2E75E-93D0-EB1E-FB93-7D0290848A0E}"/>
              </a:ext>
            </a:extLst>
          </p:cNvPr>
          <p:cNvSpPr txBox="1"/>
          <p:nvPr/>
        </p:nvSpPr>
        <p:spPr>
          <a:xfrm>
            <a:off x="643810" y="1091682"/>
            <a:ext cx="10888825" cy="795520"/>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800" cap="all" dirty="0">
                <a:ln w="3175" cmpd="sng">
                  <a:noFill/>
                </a:ln>
                <a:solidFill>
                  <a:schemeClr val="tx2"/>
                </a:solidFill>
                <a:latin typeface="+mj-lt"/>
                <a:ea typeface="+mj-ea"/>
                <a:cs typeface="+mj-cs"/>
              </a:rPr>
              <a:t>Acts  6:1-7</a:t>
            </a:r>
          </a:p>
        </p:txBody>
      </p:sp>
      <p:sp>
        <p:nvSpPr>
          <p:cNvPr id="3" name="TextBox 2">
            <a:extLst>
              <a:ext uri="{FF2B5EF4-FFF2-40B4-BE49-F238E27FC236}">
                <a16:creationId xmlns:a16="http://schemas.microsoft.com/office/drawing/2014/main" id="{FED4025D-46DF-7C4B-856C-015DDE1561E5}"/>
              </a:ext>
            </a:extLst>
          </p:cNvPr>
          <p:cNvSpPr txBox="1"/>
          <p:nvPr/>
        </p:nvSpPr>
        <p:spPr>
          <a:xfrm>
            <a:off x="643810" y="2511429"/>
            <a:ext cx="10888825" cy="1152144"/>
          </a:xfrm>
          <a:prstGeom prst="rect">
            <a:avLst/>
          </a:prstGeom>
        </p:spPr>
        <p:txBody>
          <a:bodyPr vert="horz" lIns="91440" tIns="45720" rIns="91440" bIns="45720" rtlCol="0" anchor="ctr">
            <a:normAutofit fontScale="77500" lnSpcReduction="20000"/>
          </a:bodyPr>
          <a:lstStyle/>
          <a:p>
            <a:pPr algn="ctr" rtl="0"/>
            <a:r>
              <a:rPr lang="en-US" sz="3200" dirty="0"/>
              <a:t>“For </a:t>
            </a:r>
            <a:r>
              <a:rPr lang="en-US" sz="3200" b="1" dirty="0"/>
              <a:t>my thoughts are not your thoughts, neither are your ways my ways</a:t>
            </a:r>
            <a:r>
              <a:rPr lang="en-US" sz="3200" dirty="0"/>
              <a:t>, declares the Lord. For as the heavens are higher than the earth, so are </a:t>
            </a:r>
            <a:r>
              <a:rPr lang="en-US" sz="3200" b="1" dirty="0"/>
              <a:t>my ways higher than your ways and my thoughts than your thoughts</a:t>
            </a:r>
            <a:r>
              <a:rPr lang="en-US" sz="3200" dirty="0"/>
              <a:t>.” – Isa 55:8-9 (ESV)</a:t>
            </a:r>
          </a:p>
        </p:txBody>
      </p:sp>
    </p:spTree>
    <p:extLst>
      <p:ext uri="{BB962C8B-B14F-4D97-AF65-F5344CB8AC3E}">
        <p14:creationId xmlns:p14="http://schemas.microsoft.com/office/powerpoint/2010/main" val="25645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2E75E-93D0-EB1E-FB93-7D0290848A0E}"/>
              </a:ext>
            </a:extLst>
          </p:cNvPr>
          <p:cNvSpPr txBox="1"/>
          <p:nvPr/>
        </p:nvSpPr>
        <p:spPr>
          <a:xfrm>
            <a:off x="643810" y="1091682"/>
            <a:ext cx="10888825" cy="795520"/>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800" cap="all" dirty="0">
                <a:ln w="3175" cmpd="sng">
                  <a:noFill/>
                </a:ln>
                <a:solidFill>
                  <a:schemeClr val="tx2"/>
                </a:solidFill>
                <a:latin typeface="+mj-lt"/>
                <a:ea typeface="+mj-ea"/>
                <a:cs typeface="+mj-cs"/>
              </a:rPr>
              <a:t>Acts  6:1-7</a:t>
            </a:r>
          </a:p>
        </p:txBody>
      </p:sp>
      <p:sp>
        <p:nvSpPr>
          <p:cNvPr id="3" name="TextBox 2">
            <a:extLst>
              <a:ext uri="{FF2B5EF4-FFF2-40B4-BE49-F238E27FC236}">
                <a16:creationId xmlns:a16="http://schemas.microsoft.com/office/drawing/2014/main" id="{FED4025D-46DF-7C4B-856C-015DDE1561E5}"/>
              </a:ext>
            </a:extLst>
          </p:cNvPr>
          <p:cNvSpPr txBox="1"/>
          <p:nvPr/>
        </p:nvSpPr>
        <p:spPr>
          <a:xfrm>
            <a:off x="643810" y="2511429"/>
            <a:ext cx="10888825" cy="1152144"/>
          </a:xfrm>
          <a:prstGeom prst="rect">
            <a:avLst/>
          </a:prstGeom>
        </p:spPr>
        <p:txBody>
          <a:bodyPr vert="horz" lIns="91440" tIns="45720" rIns="91440" bIns="45720" rtlCol="0" anchor="ctr">
            <a:normAutofit/>
          </a:bodyPr>
          <a:lstStyle/>
          <a:p>
            <a:pPr algn="ctr" rtl="0"/>
            <a:r>
              <a:rPr lang="en-US" sz="3200" dirty="0"/>
              <a:t>“For the </a:t>
            </a:r>
            <a:r>
              <a:rPr lang="en-US" sz="3200" b="1" dirty="0"/>
              <a:t>wages</a:t>
            </a:r>
            <a:r>
              <a:rPr lang="en-US" sz="3200" dirty="0"/>
              <a:t> of sin is </a:t>
            </a:r>
            <a:r>
              <a:rPr lang="en-US" sz="3200" b="1" dirty="0">
                <a:solidFill>
                  <a:srgbClr val="FF0000"/>
                </a:solidFill>
              </a:rPr>
              <a:t>death</a:t>
            </a:r>
            <a:r>
              <a:rPr lang="en-US" sz="3200" dirty="0"/>
              <a:t>” – Rom 6:23a (ESV)</a:t>
            </a:r>
          </a:p>
        </p:txBody>
      </p:sp>
    </p:spTree>
    <p:extLst>
      <p:ext uri="{BB962C8B-B14F-4D97-AF65-F5344CB8AC3E}">
        <p14:creationId xmlns:p14="http://schemas.microsoft.com/office/powerpoint/2010/main" val="27409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2E75E-93D0-EB1E-FB93-7D0290848A0E}"/>
              </a:ext>
            </a:extLst>
          </p:cNvPr>
          <p:cNvSpPr txBox="1"/>
          <p:nvPr/>
        </p:nvSpPr>
        <p:spPr>
          <a:xfrm>
            <a:off x="643810" y="1091682"/>
            <a:ext cx="10888825" cy="795520"/>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4800" cap="all" dirty="0">
                <a:ln w="3175" cmpd="sng">
                  <a:noFill/>
                </a:ln>
                <a:solidFill>
                  <a:schemeClr val="tx2"/>
                </a:solidFill>
                <a:latin typeface="+mj-lt"/>
                <a:ea typeface="+mj-ea"/>
                <a:cs typeface="+mj-cs"/>
              </a:rPr>
              <a:t>Acts  6:1-7</a:t>
            </a:r>
          </a:p>
        </p:txBody>
      </p:sp>
      <p:sp>
        <p:nvSpPr>
          <p:cNvPr id="3" name="TextBox 2">
            <a:extLst>
              <a:ext uri="{FF2B5EF4-FFF2-40B4-BE49-F238E27FC236}">
                <a16:creationId xmlns:a16="http://schemas.microsoft.com/office/drawing/2014/main" id="{FED4025D-46DF-7C4B-856C-015DDE1561E5}"/>
              </a:ext>
            </a:extLst>
          </p:cNvPr>
          <p:cNvSpPr txBox="1"/>
          <p:nvPr/>
        </p:nvSpPr>
        <p:spPr>
          <a:xfrm>
            <a:off x="643810" y="2511429"/>
            <a:ext cx="10888825" cy="1152144"/>
          </a:xfrm>
          <a:prstGeom prst="rect">
            <a:avLst/>
          </a:prstGeom>
        </p:spPr>
        <p:txBody>
          <a:bodyPr vert="horz" lIns="91440" tIns="45720" rIns="91440" bIns="45720" rtlCol="0" anchor="ctr">
            <a:normAutofit/>
          </a:bodyPr>
          <a:lstStyle/>
          <a:p>
            <a:pPr algn="ctr" rtl="0"/>
            <a:r>
              <a:rPr lang="en-US" sz="3200" dirty="0"/>
              <a:t>“For the </a:t>
            </a:r>
            <a:r>
              <a:rPr lang="en-US" sz="3200" b="1" dirty="0"/>
              <a:t>wages</a:t>
            </a:r>
            <a:r>
              <a:rPr lang="en-US" sz="3200" dirty="0"/>
              <a:t> of sin is </a:t>
            </a:r>
            <a:r>
              <a:rPr lang="en-US" sz="3200" b="1" dirty="0">
                <a:solidFill>
                  <a:srgbClr val="FF0000"/>
                </a:solidFill>
              </a:rPr>
              <a:t>death</a:t>
            </a:r>
            <a:r>
              <a:rPr lang="en-US" sz="3200" dirty="0">
                <a:solidFill>
                  <a:srgbClr val="FF0000"/>
                </a:solidFill>
              </a:rPr>
              <a:t>, </a:t>
            </a:r>
            <a:r>
              <a:rPr lang="en-US" sz="3200" dirty="0">
                <a:effectLst/>
                <a:latin typeface="+mj-lt"/>
                <a:ea typeface="Calibri" panose="020F0502020204030204" pitchFamily="34" charset="0"/>
              </a:rPr>
              <a:t>but the </a:t>
            </a:r>
            <a:r>
              <a:rPr lang="en-US" sz="3200" b="1" dirty="0">
                <a:effectLst/>
                <a:latin typeface="+mj-lt"/>
                <a:ea typeface="Calibri" panose="020F0502020204030204" pitchFamily="34" charset="0"/>
              </a:rPr>
              <a:t>free gift </a:t>
            </a:r>
            <a:r>
              <a:rPr lang="en-US" sz="3200" dirty="0">
                <a:effectLst/>
                <a:latin typeface="+mj-lt"/>
                <a:ea typeface="Calibri" panose="020F0502020204030204" pitchFamily="34" charset="0"/>
              </a:rPr>
              <a:t>of God is </a:t>
            </a:r>
            <a:r>
              <a:rPr lang="en-US" sz="3200" b="1" dirty="0">
                <a:solidFill>
                  <a:srgbClr val="00B050"/>
                </a:solidFill>
                <a:effectLst/>
                <a:latin typeface="+mj-lt"/>
                <a:ea typeface="Calibri" panose="020F0502020204030204" pitchFamily="34" charset="0"/>
              </a:rPr>
              <a:t>eternal life</a:t>
            </a:r>
            <a:r>
              <a:rPr lang="en-US" sz="3200" dirty="0">
                <a:effectLst/>
                <a:latin typeface="+mj-lt"/>
                <a:ea typeface="Calibri" panose="020F0502020204030204" pitchFamily="34" charset="0"/>
              </a:rPr>
              <a:t> </a:t>
            </a:r>
            <a:r>
              <a:rPr lang="en-US" sz="3200" dirty="0">
                <a:solidFill>
                  <a:srgbClr val="00B050"/>
                </a:solidFill>
                <a:effectLst/>
                <a:latin typeface="+mj-lt"/>
                <a:ea typeface="Calibri" panose="020F0502020204030204" pitchFamily="34" charset="0"/>
              </a:rPr>
              <a:t>in Christ Jesus </a:t>
            </a:r>
            <a:r>
              <a:rPr lang="en-US" sz="3200" dirty="0">
                <a:effectLst/>
                <a:latin typeface="+mj-lt"/>
                <a:ea typeface="Calibri" panose="020F0502020204030204" pitchFamily="34" charset="0"/>
              </a:rPr>
              <a:t>our Lord.” </a:t>
            </a:r>
            <a:r>
              <a:rPr lang="en-US" sz="3200" b="1" dirty="0">
                <a:latin typeface="+mj-lt"/>
              </a:rPr>
              <a:t> </a:t>
            </a:r>
            <a:r>
              <a:rPr lang="en-US" sz="3200" dirty="0"/>
              <a:t>” – Rom 6:23a (ESV)</a:t>
            </a:r>
          </a:p>
        </p:txBody>
      </p:sp>
    </p:spTree>
    <p:extLst>
      <p:ext uri="{BB962C8B-B14F-4D97-AF65-F5344CB8AC3E}">
        <p14:creationId xmlns:p14="http://schemas.microsoft.com/office/powerpoint/2010/main" val="419683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1. God </a:t>
            </a:r>
            <a:r>
              <a:rPr lang="en-US" u="sng" dirty="0">
                <a:solidFill>
                  <a:srgbClr val="00B050"/>
                </a:solidFill>
              </a:rPr>
              <a:t>adds</a:t>
            </a:r>
            <a:r>
              <a:rPr lang="en-US" dirty="0"/>
              <a:t> to his church (v.1)</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p:txBody>
          <a:bodyPr/>
          <a:lstStyle/>
          <a:p>
            <a:pPr marL="0" indent="0" algn="ctr">
              <a:buNone/>
            </a:pPr>
            <a:r>
              <a:rPr lang="en-US" dirty="0"/>
              <a:t>“All these with one accord were devoting themselves to prayer, </a:t>
            </a:r>
            <a:r>
              <a:rPr lang="en-US" b="1" dirty="0"/>
              <a:t>together with the women and Mary the mother of Jesus, and his brothers</a:t>
            </a:r>
            <a:r>
              <a:rPr lang="en-US" dirty="0"/>
              <a:t>. In those days Peter stood up among the brothers (</a:t>
            </a:r>
            <a:r>
              <a:rPr lang="en-US" b="1" dirty="0"/>
              <a:t>the company of persons was in all about 120</a:t>
            </a:r>
            <a:r>
              <a:rPr lang="en-US" dirty="0"/>
              <a:t>)” – Acts 1:14-15 (ESV)</a:t>
            </a:r>
          </a:p>
          <a:p>
            <a:pPr marL="0" indent="0">
              <a:buNone/>
            </a:pPr>
            <a:endParaRPr lang="en-US" dirty="0"/>
          </a:p>
        </p:txBody>
      </p:sp>
    </p:spTree>
    <p:extLst>
      <p:ext uri="{BB962C8B-B14F-4D97-AF65-F5344CB8AC3E}">
        <p14:creationId xmlns:p14="http://schemas.microsoft.com/office/powerpoint/2010/main" val="183755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1. God </a:t>
            </a:r>
            <a:r>
              <a:rPr lang="en-US" u="sng" dirty="0">
                <a:solidFill>
                  <a:srgbClr val="00B050"/>
                </a:solidFill>
              </a:rPr>
              <a:t>adds</a:t>
            </a:r>
            <a:r>
              <a:rPr lang="en-US" dirty="0"/>
              <a:t> to his church (v.1)</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lstStyle/>
          <a:p>
            <a:pPr marL="0" indent="0" algn="ctr" rtl="0">
              <a:buNone/>
            </a:pPr>
            <a:r>
              <a:rPr lang="en-US" dirty="0"/>
              <a:t>“So those who received his word were baptized, </a:t>
            </a:r>
            <a:r>
              <a:rPr lang="en-US" b="1" dirty="0"/>
              <a:t>and there were added that day about three thousand souls</a:t>
            </a:r>
            <a:r>
              <a:rPr lang="en-US" dirty="0"/>
              <a:t>.” – Acts 2:41 (ESV)</a:t>
            </a:r>
          </a:p>
          <a:p>
            <a:pPr marL="0" indent="0" algn="ctr">
              <a:buNone/>
            </a:pPr>
            <a:r>
              <a:rPr lang="en-US" dirty="0"/>
              <a:t>“praising God and having favor with all the people. </a:t>
            </a:r>
            <a:r>
              <a:rPr lang="en-US" b="1" dirty="0"/>
              <a:t>And the Lord added to their number day by day </a:t>
            </a:r>
            <a:r>
              <a:rPr lang="en-US" dirty="0"/>
              <a:t>those who were being saved.” – Acts 2:47 (ESV)</a:t>
            </a:r>
          </a:p>
          <a:p>
            <a:pPr marL="0" indent="0" algn="ctr">
              <a:buNone/>
            </a:pPr>
            <a:r>
              <a:rPr lang="en-US" dirty="0"/>
              <a:t>“But many of those who had heard the word believed, </a:t>
            </a:r>
            <a:r>
              <a:rPr lang="en-US" b="1" dirty="0"/>
              <a:t>and the number of the men came to about five thousand</a:t>
            </a:r>
            <a:r>
              <a:rPr lang="en-US" dirty="0"/>
              <a:t>.” –Acts 4:4 (ESV)</a:t>
            </a:r>
          </a:p>
          <a:p>
            <a:pPr marL="0" indent="0" algn="ctr">
              <a:buNone/>
            </a:pPr>
            <a:r>
              <a:rPr lang="en-US" dirty="0"/>
              <a:t>“And more than ever </a:t>
            </a:r>
            <a:r>
              <a:rPr lang="en-US" b="1" dirty="0"/>
              <a:t>believers were added </a:t>
            </a:r>
            <a:r>
              <a:rPr lang="en-US" dirty="0"/>
              <a:t>to the Lord, </a:t>
            </a:r>
            <a:r>
              <a:rPr lang="en-US" b="1" dirty="0"/>
              <a:t>multitudes</a:t>
            </a:r>
            <a:r>
              <a:rPr lang="en-US" dirty="0"/>
              <a:t> of both men and women” – Acts 5:14 (ESV)</a:t>
            </a:r>
          </a:p>
          <a:p>
            <a:pPr marL="0" indent="0" algn="l" rtl="0">
              <a:buNone/>
            </a:pPr>
            <a:endParaRPr lang="en-US" dirty="0"/>
          </a:p>
          <a:p>
            <a:pPr marL="0" indent="0">
              <a:buNone/>
            </a:pPr>
            <a:endParaRPr lang="en-US" dirty="0"/>
          </a:p>
        </p:txBody>
      </p:sp>
    </p:spTree>
    <p:extLst>
      <p:ext uri="{BB962C8B-B14F-4D97-AF65-F5344CB8AC3E}">
        <p14:creationId xmlns:p14="http://schemas.microsoft.com/office/powerpoint/2010/main" val="2430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1. God </a:t>
            </a:r>
            <a:r>
              <a:rPr lang="en-US" u="sng" dirty="0">
                <a:solidFill>
                  <a:srgbClr val="00B050"/>
                </a:solidFill>
              </a:rPr>
              <a:t>adds</a:t>
            </a:r>
            <a:r>
              <a:rPr lang="en-US" dirty="0"/>
              <a:t> to his church (v.1)</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lstStyle/>
          <a:p>
            <a:pPr marL="0" indent="0" algn="l" rtl="0">
              <a:buNone/>
            </a:pPr>
            <a:endParaRPr lang="en-US" dirty="0"/>
          </a:p>
          <a:p>
            <a:pPr marL="0" indent="0" algn="l" rtl="0">
              <a:buNone/>
            </a:pPr>
            <a:endParaRPr lang="en-US" dirty="0"/>
          </a:p>
          <a:p>
            <a:pPr marL="0" indent="0" algn="ctr" rtl="0">
              <a:buNone/>
            </a:pPr>
            <a:r>
              <a:rPr lang="en-US" dirty="0"/>
              <a:t>Disciple = </a:t>
            </a:r>
            <a:r>
              <a:rPr lang="en-US" i="1" dirty="0" err="1"/>
              <a:t>mathetes</a:t>
            </a:r>
            <a:r>
              <a:rPr lang="en-US" dirty="0"/>
              <a:t> = student, pupil, follower, apprentice</a:t>
            </a:r>
          </a:p>
          <a:p>
            <a:pPr marL="0" indent="0" algn="ctr" rtl="0">
              <a:buNone/>
            </a:pPr>
            <a:r>
              <a:rPr lang="en-US" dirty="0"/>
              <a:t>First of 28 uses in Acts!</a:t>
            </a:r>
          </a:p>
          <a:p>
            <a:pPr marL="0" indent="0">
              <a:buNone/>
            </a:pPr>
            <a:endParaRPr lang="en-US" dirty="0"/>
          </a:p>
        </p:txBody>
      </p:sp>
    </p:spTree>
    <p:extLst>
      <p:ext uri="{BB962C8B-B14F-4D97-AF65-F5344CB8AC3E}">
        <p14:creationId xmlns:p14="http://schemas.microsoft.com/office/powerpoint/2010/main" val="2260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2. The church experiences a </a:t>
            </a:r>
            <a:r>
              <a:rPr lang="en-US" u="sng" dirty="0">
                <a:solidFill>
                  <a:srgbClr val="00B050"/>
                </a:solidFill>
              </a:rPr>
              <a:t>division</a:t>
            </a:r>
            <a:r>
              <a:rPr lang="en-US" dirty="0"/>
              <a:t>. (v.1)</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fontScale="85000" lnSpcReduction="10000"/>
          </a:bodyPr>
          <a:lstStyle/>
          <a:p>
            <a:pPr marL="0" indent="0" algn="ctr">
              <a:buNone/>
            </a:pPr>
            <a:r>
              <a:rPr lang="en-US" dirty="0"/>
              <a:t>Complaint = “</a:t>
            </a:r>
            <a:r>
              <a:rPr lang="en-US" i="1" dirty="0" err="1"/>
              <a:t>gongusmas</a:t>
            </a:r>
            <a:r>
              <a:rPr lang="en-US" dirty="0"/>
              <a:t>” = a muttering, murmuring complaint (and an ‘onomatopoeia’)</a:t>
            </a:r>
          </a:p>
          <a:p>
            <a:pPr marL="0" indent="0" algn="ctr">
              <a:buNone/>
            </a:pPr>
            <a:endParaRPr lang="en-US" dirty="0"/>
          </a:p>
          <a:p>
            <a:pPr marL="0" indent="0" algn="ctr">
              <a:buNone/>
            </a:pPr>
            <a:r>
              <a:rPr lang="en-US" dirty="0"/>
              <a:t>“And the whole congregation of the people of Israel </a:t>
            </a:r>
            <a:r>
              <a:rPr lang="en-US" b="1" dirty="0"/>
              <a:t>grumbled (</a:t>
            </a:r>
            <a:r>
              <a:rPr lang="en-US" b="1" i="1" dirty="0" err="1"/>
              <a:t>gongusmas</a:t>
            </a:r>
            <a:r>
              <a:rPr lang="en-US" b="1" dirty="0"/>
              <a:t>) </a:t>
            </a:r>
            <a:r>
              <a:rPr lang="en-US" dirty="0"/>
              <a:t>against Moses and Aaron in the wilderness, and the people of Israel said to them, ‘Would that we had died by the hand of the Lord in the land of Egypt, when we sat by the meat pots and ate bread to the full, for you have brought us out into this wilderness to kill this whole assembly with hunger.’” – </a:t>
            </a:r>
            <a:r>
              <a:rPr lang="en-US" dirty="0" err="1"/>
              <a:t>Exod</a:t>
            </a:r>
            <a:r>
              <a:rPr lang="en-US" dirty="0"/>
              <a:t> 16:2 (ESV)</a:t>
            </a:r>
          </a:p>
          <a:p>
            <a:pPr marL="0" indent="0" algn="ctr">
              <a:buNone/>
            </a:pPr>
            <a:endParaRPr lang="en-US" dirty="0"/>
          </a:p>
          <a:p>
            <a:pPr marL="0" indent="0" algn="ctr">
              <a:buNone/>
            </a:pPr>
            <a:r>
              <a:rPr lang="en-US" dirty="0"/>
              <a:t>“Do all things without </a:t>
            </a:r>
            <a:r>
              <a:rPr lang="en-US" b="1" dirty="0"/>
              <a:t>grumbling (</a:t>
            </a:r>
            <a:r>
              <a:rPr lang="en-US" b="1" i="1" dirty="0" err="1"/>
              <a:t>gongusmas</a:t>
            </a:r>
            <a:r>
              <a:rPr lang="en-US" b="1" dirty="0"/>
              <a:t>) </a:t>
            </a:r>
            <a:r>
              <a:rPr lang="en-US" dirty="0"/>
              <a:t>or disputing” – Phil 2:14 (ESV)</a:t>
            </a:r>
          </a:p>
          <a:p>
            <a:pPr marL="0" indent="0" algn="ctr">
              <a:buNone/>
            </a:pPr>
            <a:endParaRPr lang="en-US" dirty="0"/>
          </a:p>
          <a:p>
            <a:pPr marL="0" indent="0" algn="ctr">
              <a:buNone/>
            </a:pPr>
            <a:r>
              <a:rPr lang="en-US" dirty="0"/>
              <a:t>“Show hospitality to one another without </a:t>
            </a:r>
            <a:r>
              <a:rPr lang="en-US" b="1" dirty="0"/>
              <a:t>grumbling (</a:t>
            </a:r>
            <a:r>
              <a:rPr lang="en-US" b="1" dirty="0" err="1"/>
              <a:t>gongusmas</a:t>
            </a:r>
            <a:r>
              <a:rPr lang="en-US" b="1" dirty="0"/>
              <a:t>)</a:t>
            </a:r>
            <a:r>
              <a:rPr lang="en-US" dirty="0"/>
              <a:t>”</a:t>
            </a:r>
            <a:r>
              <a:rPr lang="en-US" b="1" dirty="0"/>
              <a:t> </a:t>
            </a:r>
            <a:r>
              <a:rPr lang="en-US" dirty="0"/>
              <a:t>– 1 Pet 4:9 (ESV)</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629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5F80-5D5F-9961-4E09-DC88706C65F8}"/>
              </a:ext>
            </a:extLst>
          </p:cNvPr>
          <p:cNvSpPr>
            <a:spLocks noGrp="1"/>
          </p:cNvSpPr>
          <p:nvPr>
            <p:ph type="title"/>
          </p:nvPr>
        </p:nvSpPr>
        <p:spPr>
          <a:xfrm>
            <a:off x="615819" y="629643"/>
            <a:ext cx="10954139" cy="1507067"/>
          </a:xfrm>
        </p:spPr>
        <p:txBody>
          <a:bodyPr/>
          <a:lstStyle/>
          <a:p>
            <a:r>
              <a:rPr lang="en-US" dirty="0"/>
              <a:t>3. The church </a:t>
            </a:r>
            <a:r>
              <a:rPr lang="en-US" u="sng" dirty="0">
                <a:solidFill>
                  <a:srgbClr val="00B050"/>
                </a:solidFill>
              </a:rPr>
              <a:t>simplifies</a:t>
            </a:r>
            <a:r>
              <a:rPr lang="en-US" dirty="0"/>
              <a:t> the problem (vv.2-6)</a:t>
            </a:r>
          </a:p>
        </p:txBody>
      </p:sp>
      <p:sp>
        <p:nvSpPr>
          <p:cNvPr id="3" name="Content Placeholder 2">
            <a:extLst>
              <a:ext uri="{FF2B5EF4-FFF2-40B4-BE49-F238E27FC236}">
                <a16:creationId xmlns:a16="http://schemas.microsoft.com/office/drawing/2014/main" id="{BF608799-C873-8524-7135-AD84D015D4B3}"/>
              </a:ext>
            </a:extLst>
          </p:cNvPr>
          <p:cNvSpPr>
            <a:spLocks noGrp="1"/>
          </p:cNvSpPr>
          <p:nvPr>
            <p:ph idx="1"/>
          </p:nvPr>
        </p:nvSpPr>
        <p:spPr>
          <a:xfrm>
            <a:off x="777240" y="2459735"/>
            <a:ext cx="10643616" cy="3768621"/>
          </a:xfrm>
        </p:spPr>
        <p:txBody>
          <a:bodyPr>
            <a:normAutofit/>
          </a:bodyPr>
          <a:lstStyle/>
          <a:p>
            <a:pPr marL="0" indent="0" algn="ctr">
              <a:buNone/>
            </a:pPr>
            <a:r>
              <a:rPr lang="en-US" b="1" i="1" u="sng" dirty="0"/>
              <a:t>Organizing a Solution: Finding Those Qualified To Serve</a:t>
            </a:r>
          </a:p>
          <a:p>
            <a:pPr marL="457200" indent="-457200" algn="ctr">
              <a:buAutoNum type="alphaLcPeriod"/>
            </a:pPr>
            <a:r>
              <a:rPr lang="en-US" dirty="0"/>
              <a:t>They were to be </a:t>
            </a:r>
            <a:r>
              <a:rPr lang="en-US" u="sng" dirty="0">
                <a:solidFill>
                  <a:srgbClr val="00B050"/>
                </a:solidFill>
              </a:rPr>
              <a:t>men</a:t>
            </a:r>
            <a:r>
              <a:rPr lang="en-US" dirty="0"/>
              <a:t> (</a:t>
            </a:r>
            <a:r>
              <a:rPr lang="en-US" i="1" dirty="0" err="1"/>
              <a:t>andros</a:t>
            </a:r>
            <a:r>
              <a:rPr lang="en-US" i="1" dirty="0"/>
              <a:t> = man, husband</a:t>
            </a:r>
            <a:r>
              <a:rPr lang="en-US" dirty="0"/>
              <a:t>).</a:t>
            </a:r>
          </a:p>
          <a:p>
            <a:pPr marL="457200" indent="-457200" algn="ctr">
              <a:buAutoNum type="alphaLcPeriod"/>
            </a:pPr>
            <a:r>
              <a:rPr lang="en-US" dirty="0"/>
              <a:t>They were to be </a:t>
            </a:r>
            <a:r>
              <a:rPr lang="en-US" u="sng" dirty="0">
                <a:solidFill>
                  <a:srgbClr val="00B050"/>
                </a:solidFill>
              </a:rPr>
              <a:t>believers</a:t>
            </a:r>
            <a:r>
              <a:rPr lang="en-US" dirty="0"/>
              <a:t> (</a:t>
            </a:r>
            <a:r>
              <a:rPr lang="en-US" i="1" dirty="0"/>
              <a:t>from among us</a:t>
            </a:r>
            <a:r>
              <a:rPr lang="en-US" dirty="0"/>
              <a:t>).</a:t>
            </a:r>
          </a:p>
          <a:p>
            <a:pPr marL="457200" indent="-457200" algn="ctr">
              <a:buAutoNum type="alphaLcPeriod"/>
            </a:pPr>
            <a:r>
              <a:rPr lang="en-US" dirty="0"/>
              <a:t>They were to have a good </a:t>
            </a:r>
            <a:r>
              <a:rPr lang="en-US" u="sng" dirty="0">
                <a:solidFill>
                  <a:srgbClr val="00B050"/>
                </a:solidFill>
              </a:rPr>
              <a:t>reputation</a:t>
            </a:r>
            <a:r>
              <a:rPr lang="en-US" dirty="0">
                <a:solidFill>
                  <a:schemeClr val="tx1"/>
                </a:solidFill>
              </a:rPr>
              <a:t>.</a:t>
            </a:r>
          </a:p>
          <a:p>
            <a:pPr marL="457200" indent="-457200" algn="ctr">
              <a:buAutoNum type="alphaLcPeriod"/>
            </a:pPr>
            <a:r>
              <a:rPr lang="en-US" dirty="0"/>
              <a:t>They were to be </a:t>
            </a:r>
            <a:r>
              <a:rPr lang="en-US" u="sng" dirty="0">
                <a:solidFill>
                  <a:srgbClr val="00B050"/>
                </a:solidFill>
              </a:rPr>
              <a:t>full</a:t>
            </a:r>
            <a:r>
              <a:rPr lang="en-US" dirty="0"/>
              <a:t> of the </a:t>
            </a:r>
            <a:r>
              <a:rPr lang="en-US" u="sng" dirty="0">
                <a:solidFill>
                  <a:srgbClr val="00B050"/>
                </a:solidFill>
              </a:rPr>
              <a:t>Spirit</a:t>
            </a:r>
            <a:r>
              <a:rPr lang="en-US" dirty="0">
                <a:solidFill>
                  <a:schemeClr val="tx1"/>
                </a:solidFill>
              </a:rPr>
              <a:t>.</a:t>
            </a:r>
          </a:p>
          <a:p>
            <a:pPr marL="457200" indent="-457200" algn="ctr">
              <a:buAutoNum type="alphaLcPeriod"/>
            </a:pPr>
            <a:r>
              <a:rPr lang="en-US" dirty="0"/>
              <a:t>They were to be </a:t>
            </a:r>
            <a:r>
              <a:rPr lang="en-US" u="sng" dirty="0">
                <a:solidFill>
                  <a:srgbClr val="00B050"/>
                </a:solidFill>
              </a:rPr>
              <a:t>full</a:t>
            </a:r>
            <a:r>
              <a:rPr lang="en-US" dirty="0"/>
              <a:t> of </a:t>
            </a:r>
            <a:r>
              <a:rPr lang="en-US" u="sng" dirty="0">
                <a:solidFill>
                  <a:srgbClr val="00B050"/>
                </a:solidFill>
              </a:rPr>
              <a:t>wisdom</a:t>
            </a:r>
            <a:r>
              <a:rPr lang="en-US" dirty="0"/>
              <a:t>.</a:t>
            </a:r>
          </a:p>
        </p:txBody>
      </p:sp>
    </p:spTree>
    <p:extLst>
      <p:ext uri="{BB962C8B-B14F-4D97-AF65-F5344CB8AC3E}">
        <p14:creationId xmlns:p14="http://schemas.microsoft.com/office/powerpoint/2010/main" val="23854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3564</TotalTime>
  <Words>1038</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PowerPoint Presentation</vt:lpstr>
      <vt:lpstr>PowerPoint Presentation</vt:lpstr>
      <vt:lpstr>PowerPoint Presentation</vt:lpstr>
      <vt:lpstr>PowerPoint Presentation</vt:lpstr>
      <vt:lpstr>1. God adds to his church (v.1)</vt:lpstr>
      <vt:lpstr>1. God adds to his church (v.1)</vt:lpstr>
      <vt:lpstr>1. God adds to his church (v.1)</vt:lpstr>
      <vt:lpstr>2. The church experiences a division. (v.1)</vt:lpstr>
      <vt:lpstr>3. The church simplifies the problem (vv.2-6)</vt:lpstr>
      <vt:lpstr>3. The church simplifies the problem (vv.2-6)</vt:lpstr>
      <vt:lpstr>3. The church simplifies the problem (vv.2-6)</vt:lpstr>
      <vt:lpstr>3. The church simplifies the problem (vv.2-6)</vt:lpstr>
      <vt:lpstr>4. The church is multiplied (v. 7)</vt:lpstr>
      <vt:lpstr>Application</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69</cp:revision>
  <dcterms:created xsi:type="dcterms:W3CDTF">2022-07-07T17:16:49Z</dcterms:created>
  <dcterms:modified xsi:type="dcterms:W3CDTF">2022-09-18T13:47:14Z</dcterms:modified>
</cp:coreProperties>
</file>