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39" r:id="rId2"/>
    <p:sldId id="349" r:id="rId3"/>
    <p:sldId id="348" r:id="rId4"/>
    <p:sldId id="350" r:id="rId5"/>
    <p:sldId id="351" r:id="rId6"/>
    <p:sldId id="352" r:id="rId7"/>
    <p:sldId id="353" r:id="rId8"/>
    <p:sldId id="354" r:id="rId9"/>
    <p:sldId id="356" r:id="rId10"/>
    <p:sldId id="357" r:id="rId11"/>
    <p:sldId id="358" r:id="rId12"/>
    <p:sldId id="359" r:id="rId13"/>
    <p:sldId id="360" r:id="rId14"/>
    <p:sldId id="361" r:id="rId15"/>
    <p:sldId id="3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A44CD8-B252-4CFF-8C02-17F851F610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153149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A44CD8-B252-4CFF-8C02-17F851F6104A}"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109270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A44CD8-B252-4CFF-8C02-17F851F610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4074058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A44CD8-B252-4CFF-8C02-17F851F610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49279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44CD8-B252-4CFF-8C02-17F851F610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208029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A44CD8-B252-4CFF-8C02-17F851F6104A}" type="datetimeFigureOut">
              <a:rPr lang="en-US" smtClean="0"/>
              <a:t>10/9/2022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1374628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A44CD8-B252-4CFF-8C02-17F851F6104A}" type="datetimeFigureOut">
              <a:rPr lang="en-US" smtClean="0"/>
              <a:t>10/9/2022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25000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44CD8-B252-4CFF-8C02-17F851F610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379998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44CD8-B252-4CFF-8C02-17F851F610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361809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2A44CD8-B252-4CFF-8C02-17F851F610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172620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44CD8-B252-4CFF-8C02-17F851F610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91906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A44CD8-B252-4CFF-8C02-17F851F6104A}"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246421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A44CD8-B252-4CFF-8C02-17F851F6104A}"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313762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2A44CD8-B252-4CFF-8C02-17F851F6104A}" type="datetimeFigureOut">
              <a:rPr lang="en-US" smtClean="0"/>
              <a:t>10/9/2022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177149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A44CD8-B252-4CFF-8C02-17F851F6104A}" type="datetimeFigureOut">
              <a:rPr lang="en-US" smtClean="0"/>
              <a:t>10/9/2022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221337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2A44CD8-B252-4CFF-8C02-17F851F6104A}" type="datetimeFigureOut">
              <a:rPr lang="en-US" smtClean="0"/>
              <a:t>10/9/2022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317547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A44CD8-B252-4CFF-8C02-17F851F6104A}"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22091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2A44CD8-B252-4CFF-8C02-17F851F6104A}" type="datetimeFigureOut">
              <a:rPr lang="en-US" smtClean="0"/>
              <a:t>10/9/2022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89FDBE-D45D-4429-8AE0-593C9016BA8E}" type="slidenum">
              <a:rPr lang="en-US" smtClean="0"/>
              <a:t>‹#›</a:t>
            </a:fld>
            <a:endParaRPr lang="en-US"/>
          </a:p>
        </p:txBody>
      </p:sp>
    </p:spTree>
    <p:extLst>
      <p:ext uri="{BB962C8B-B14F-4D97-AF65-F5344CB8AC3E}">
        <p14:creationId xmlns:p14="http://schemas.microsoft.com/office/powerpoint/2010/main" val="298841071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72E75E-93D0-EB1E-FB93-7D0290848A0E}"/>
              </a:ext>
            </a:extLst>
          </p:cNvPr>
          <p:cNvSpPr txBox="1"/>
          <p:nvPr/>
        </p:nvSpPr>
        <p:spPr>
          <a:xfrm>
            <a:off x="0" y="1956816"/>
            <a:ext cx="12192000" cy="2505456"/>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3300" u="sng" cap="all" dirty="0">
                <a:ln w="3175" cmpd="sng">
                  <a:noFill/>
                </a:ln>
                <a:latin typeface="+mj-lt"/>
                <a:ea typeface="+mj-ea"/>
                <a:cs typeface="+mj-cs"/>
              </a:rPr>
              <a:t>Acts 6:8-7:19</a:t>
            </a:r>
          </a:p>
          <a:p>
            <a:pPr>
              <a:lnSpc>
                <a:spcPct val="90000"/>
              </a:lnSpc>
              <a:spcBef>
                <a:spcPct val="0"/>
              </a:spcBef>
              <a:spcAft>
                <a:spcPts val="600"/>
              </a:spcAft>
            </a:pPr>
            <a:endParaRPr lang="en-US" sz="3300" b="0" i="0" kern="1200" cap="all" dirty="0">
              <a:ln w="3175" cmpd="sng">
                <a:noFill/>
              </a:ln>
              <a:latin typeface="+mj-lt"/>
              <a:ea typeface="+mj-ea"/>
              <a:cs typeface="+mj-cs"/>
            </a:endParaRPr>
          </a:p>
          <a:p>
            <a:pPr algn="ctr">
              <a:lnSpc>
                <a:spcPct val="90000"/>
              </a:lnSpc>
              <a:spcBef>
                <a:spcPct val="0"/>
              </a:spcBef>
              <a:spcAft>
                <a:spcPts val="600"/>
              </a:spcAft>
            </a:pPr>
            <a:r>
              <a:rPr lang="en-US" sz="3300" i="1" cap="all" dirty="0">
                <a:ln w="3175" cmpd="sng">
                  <a:noFill/>
                </a:ln>
                <a:latin typeface="+mj-lt"/>
                <a:ea typeface="+mj-ea"/>
                <a:cs typeface="+mj-cs"/>
              </a:rPr>
              <a:t>Stephen’s Apology, </a:t>
            </a:r>
            <a:r>
              <a:rPr lang="en-US" sz="2000" i="1" cap="all" dirty="0">
                <a:ln w="3175" cmpd="sng">
                  <a:noFill/>
                </a:ln>
                <a:latin typeface="+mj-lt"/>
                <a:ea typeface="+mj-ea"/>
                <a:cs typeface="+mj-cs"/>
              </a:rPr>
              <a:t>(p.2)</a:t>
            </a:r>
            <a:r>
              <a:rPr lang="en-US" sz="3300" i="1" cap="all" dirty="0">
                <a:ln w="3175" cmpd="sng">
                  <a:noFill/>
                </a:ln>
                <a:latin typeface="+mj-lt"/>
                <a:ea typeface="+mj-ea"/>
                <a:cs typeface="+mj-cs"/>
              </a:rPr>
              <a:t>:</a:t>
            </a:r>
          </a:p>
          <a:p>
            <a:pPr algn="ctr">
              <a:lnSpc>
                <a:spcPct val="90000"/>
              </a:lnSpc>
              <a:spcBef>
                <a:spcPct val="0"/>
              </a:spcBef>
              <a:spcAft>
                <a:spcPts val="600"/>
              </a:spcAft>
            </a:pPr>
            <a:r>
              <a:rPr lang="en-US" sz="3300" b="0" i="1" kern="1200" cap="all" dirty="0">
                <a:ln w="3175" cmpd="sng">
                  <a:noFill/>
                </a:ln>
                <a:latin typeface="+mj-lt"/>
                <a:ea typeface="+mj-ea"/>
                <a:cs typeface="+mj-cs"/>
              </a:rPr>
              <a:t>Moses, </a:t>
            </a:r>
            <a:r>
              <a:rPr lang="en-US" sz="3300" i="1" cap="all" dirty="0">
                <a:ln w="3175" cmpd="sng">
                  <a:noFill/>
                </a:ln>
                <a:latin typeface="+mj-lt"/>
                <a:ea typeface="+mj-ea"/>
                <a:cs typeface="+mj-cs"/>
              </a:rPr>
              <a:t>God’s Chosen Redeemer</a:t>
            </a:r>
            <a:r>
              <a:rPr lang="en-US" sz="2600" b="0" i="0" kern="1200" cap="all" dirty="0">
                <a:ln w="3175" cmpd="sng">
                  <a:noFill/>
                </a:ln>
                <a:latin typeface="+mj-lt"/>
                <a:ea typeface="+mj-ea"/>
                <a:cs typeface="+mj-cs"/>
              </a:rPr>
              <a:t> </a:t>
            </a:r>
          </a:p>
        </p:txBody>
      </p:sp>
    </p:spTree>
    <p:extLst>
      <p:ext uri="{BB962C8B-B14F-4D97-AF65-F5344CB8AC3E}">
        <p14:creationId xmlns:p14="http://schemas.microsoft.com/office/powerpoint/2010/main" val="137984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ED4025D-46DF-7C4B-856C-015DDE1561E5}"/>
              </a:ext>
            </a:extLst>
          </p:cNvPr>
          <p:cNvSpPr txBox="1"/>
          <p:nvPr/>
        </p:nvSpPr>
        <p:spPr>
          <a:xfrm>
            <a:off x="5465463" y="1176599"/>
            <a:ext cx="6726747" cy="4382953"/>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Exodus 7:7</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spcBef>
                <a:spcPts val="1000"/>
              </a:spcBef>
              <a:buClr>
                <a:srgbClr val="EBEBEB">
                  <a:lumMod val="40000"/>
                  <a:lumOff val="60000"/>
                </a:srgbClr>
              </a:buClr>
              <a:buSzPct val="80000"/>
              <a:defRPr/>
            </a:pPr>
            <a:r>
              <a:rPr lang="en-US" dirty="0">
                <a:solidFill>
                  <a:prstClr val="black"/>
                </a:solidFill>
                <a:latin typeface="Times New Roman" panose="02020603050405020304" pitchFamily="18" charset="0"/>
                <a:cs typeface="Times New Roman" panose="02020603050405020304" pitchFamily="18" charset="0"/>
              </a:rPr>
              <a:t>Then Moses answered, “</a:t>
            </a:r>
            <a:r>
              <a:rPr lang="en-US" b="1" u="sng" dirty="0">
                <a:solidFill>
                  <a:prstClr val="black"/>
                </a:solidFill>
                <a:latin typeface="Times New Roman" panose="02020603050405020304" pitchFamily="18" charset="0"/>
                <a:cs typeface="Times New Roman" panose="02020603050405020304" pitchFamily="18" charset="0"/>
              </a:rPr>
              <a:t>But</a:t>
            </a:r>
            <a:r>
              <a:rPr lang="en-US" dirty="0">
                <a:solidFill>
                  <a:prstClr val="black"/>
                </a:solidFill>
                <a:latin typeface="Times New Roman" panose="02020603050405020304" pitchFamily="18" charset="0"/>
                <a:cs typeface="Times New Roman" panose="02020603050405020304" pitchFamily="18" charset="0"/>
              </a:rPr>
              <a:t> behold, </a:t>
            </a:r>
            <a:r>
              <a:rPr lang="en-US" b="1" dirty="0">
                <a:solidFill>
                  <a:prstClr val="black"/>
                </a:solidFill>
                <a:latin typeface="Times New Roman" panose="02020603050405020304" pitchFamily="18" charset="0"/>
                <a:cs typeface="Times New Roman" panose="02020603050405020304" pitchFamily="18" charset="0"/>
              </a:rPr>
              <a:t>they will not believe me or listen to my voice</a:t>
            </a:r>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for they will say, ‘The LORD did not appear to you.</a:t>
            </a:r>
            <a:r>
              <a:rPr lang="en-US" dirty="0">
                <a:solidFill>
                  <a:prstClr val="black"/>
                </a:solidFill>
                <a:latin typeface="Times New Roman" panose="02020603050405020304" pitchFamily="18" charset="0"/>
                <a:cs typeface="Times New Roman" panose="02020603050405020304" pitchFamily="18" charset="0"/>
              </a:rPr>
              <a:t>’ ” The LORD said to him, “What is that in your hand?” He said, “A staff.” And he said, “Throw it on the ground.” So he threw it on the ground, and it became a serpent … “that they may believe that the LORD, the God of their fathers, the God of Abraham, the God of Isaac, and the God of Jacob, has appeared to you.” Again, the LORD said to him, “Put your hand inside your cloak.” And he put his hand inside his cloak, and when he took it out, behold, his hand was leprous like snow … “</a:t>
            </a:r>
            <a:r>
              <a:rPr lang="en-US" b="1" dirty="0">
                <a:solidFill>
                  <a:prstClr val="black"/>
                </a:solidFill>
                <a:latin typeface="Times New Roman" panose="02020603050405020304" pitchFamily="18" charset="0"/>
                <a:cs typeface="Times New Roman" panose="02020603050405020304" pitchFamily="18" charset="0"/>
              </a:rPr>
              <a:t>If they will not believe you,” God said, “or listen to the first sign, they may believe the latter sign. If they will not believe even these two signs or listen to your voice, you shall </a:t>
            </a:r>
            <a:r>
              <a:rPr lang="en-US" dirty="0">
                <a:solidFill>
                  <a:prstClr val="black"/>
                </a:solidFill>
                <a:latin typeface="Times New Roman" panose="02020603050405020304" pitchFamily="18" charset="0"/>
                <a:cs typeface="Times New Roman" panose="02020603050405020304" pitchFamily="18" charset="0"/>
              </a:rPr>
              <a:t>take some water from the Nile and pour it on the dry ground, and the water that you shall take from the Nile will become blood on the dry ground.”</a:t>
            </a:r>
          </a:p>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401F78-9AF6-C2CE-8631-42A51E671637}"/>
              </a:ext>
            </a:extLst>
          </p:cNvPr>
          <p:cNvSpPr txBox="1"/>
          <p:nvPr/>
        </p:nvSpPr>
        <p:spPr>
          <a:xfrm>
            <a:off x="75511" y="3109477"/>
            <a:ext cx="526083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Times New Roman" panose="02020603050405020304" pitchFamily="18" charset="0"/>
                <a:cs typeface="Times New Roman" panose="02020603050405020304" pitchFamily="18" charset="0"/>
              </a:rPr>
              <a:t>4</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Like Jesus, Moses was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God’s chosen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redeemer</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4" name="TextBox 3">
            <a:extLst>
              <a:ext uri="{FF2B5EF4-FFF2-40B4-BE49-F238E27FC236}">
                <a16:creationId xmlns:a16="http://schemas.microsoft.com/office/drawing/2014/main" id="{88611CA1-6BCA-D4A6-8EFF-E964C29B5C17}"/>
              </a:ext>
            </a:extLst>
          </p:cNvPr>
          <p:cNvSpPr txBox="1"/>
          <p:nvPr/>
        </p:nvSpPr>
        <p:spPr>
          <a:xfrm>
            <a:off x="5465462" y="5681401"/>
            <a:ext cx="6726538"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Deuteronomy 34:7</a:t>
            </a:r>
            <a:r>
              <a:rPr lang="en-US"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(ESV)</a:t>
            </a:r>
          </a:p>
          <a:p>
            <a:pPr algn="ctr"/>
            <a:r>
              <a:rPr lang="en-US" b="1" dirty="0">
                <a:latin typeface="Times New Roman" panose="02020603050405020304" pitchFamily="18" charset="0"/>
                <a:cs typeface="Times New Roman" panose="02020603050405020304" pitchFamily="18" charset="0"/>
              </a:rPr>
              <a:t>Moses was 120 years old when he died</a:t>
            </a:r>
            <a:r>
              <a:rPr lang="en-US" dirty="0">
                <a:latin typeface="Times New Roman" panose="02020603050405020304" pitchFamily="18" charset="0"/>
                <a:cs typeface="Times New Roman" panose="02020603050405020304" pitchFamily="18" charset="0"/>
              </a:rPr>
              <a:t>. His eye was undimmed, and his vigor unabated</a:t>
            </a:r>
            <a:r>
              <a:rPr lang="en-US" dirty="0"/>
              <a:t>.</a:t>
            </a:r>
          </a:p>
        </p:txBody>
      </p:sp>
    </p:spTree>
    <p:extLst>
      <p:ext uri="{BB962C8B-B14F-4D97-AF65-F5344CB8AC3E}">
        <p14:creationId xmlns:p14="http://schemas.microsoft.com/office/powerpoint/2010/main" val="18982371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ED4025D-46DF-7C4B-856C-015DDE1561E5}"/>
              </a:ext>
            </a:extLst>
          </p:cNvPr>
          <p:cNvSpPr txBox="1"/>
          <p:nvPr/>
        </p:nvSpPr>
        <p:spPr>
          <a:xfrm>
            <a:off x="5465463" y="1176599"/>
            <a:ext cx="6726747" cy="5681401"/>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lang="en-US" sz="2000" b="1" u="sng" dirty="0">
                <a:solidFill>
                  <a:prstClr val="black"/>
                </a:solidFill>
                <a:latin typeface="Times New Roman" panose="02020603050405020304" pitchFamily="18" charset="0"/>
                <a:cs typeface="Times New Roman" panose="02020603050405020304" pitchFamily="18" charset="0"/>
              </a:rPr>
              <a:t>John 5:36</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spcBef>
                <a:spcPts val="1000"/>
              </a:spcBef>
              <a:buClr>
                <a:srgbClr val="EBEBEB">
                  <a:lumMod val="40000"/>
                  <a:lumOff val="60000"/>
                </a:srgbClr>
              </a:buClr>
              <a:buSzPct val="80000"/>
              <a:defRPr/>
            </a:pPr>
            <a:r>
              <a:rPr lang="en-US" dirty="0">
                <a:solidFill>
                  <a:prstClr val="black"/>
                </a:solidFill>
                <a:latin typeface="Times New Roman" panose="02020603050405020304" pitchFamily="18" charset="0"/>
                <a:cs typeface="Times New Roman" panose="02020603050405020304" pitchFamily="18" charset="0"/>
              </a:rPr>
              <a:t>But </a:t>
            </a:r>
            <a:r>
              <a:rPr lang="en-US" b="1" dirty="0">
                <a:solidFill>
                  <a:prstClr val="black"/>
                </a:solidFill>
                <a:latin typeface="Times New Roman" panose="02020603050405020304" pitchFamily="18" charset="0"/>
                <a:cs typeface="Times New Roman" panose="02020603050405020304" pitchFamily="18" charset="0"/>
              </a:rPr>
              <a:t>the testimony </a:t>
            </a:r>
            <a:r>
              <a:rPr lang="en-US" dirty="0">
                <a:solidFill>
                  <a:prstClr val="black"/>
                </a:solidFill>
                <a:latin typeface="Times New Roman" panose="02020603050405020304" pitchFamily="18" charset="0"/>
                <a:cs typeface="Times New Roman" panose="02020603050405020304" pitchFamily="18" charset="0"/>
              </a:rPr>
              <a:t>that I have is greater than that of John. For </a:t>
            </a:r>
            <a:r>
              <a:rPr lang="en-US" b="1" dirty="0">
                <a:solidFill>
                  <a:prstClr val="black"/>
                </a:solidFill>
                <a:latin typeface="Times New Roman" panose="02020603050405020304" pitchFamily="18" charset="0"/>
                <a:cs typeface="Times New Roman" panose="02020603050405020304" pitchFamily="18" charset="0"/>
              </a:rPr>
              <a:t>the works</a:t>
            </a:r>
            <a:r>
              <a:rPr lang="en-US" dirty="0">
                <a:solidFill>
                  <a:prstClr val="black"/>
                </a:solidFill>
                <a:latin typeface="Times New Roman" panose="02020603050405020304" pitchFamily="18" charset="0"/>
                <a:cs typeface="Times New Roman" panose="02020603050405020304" pitchFamily="18" charset="0"/>
              </a:rPr>
              <a:t> that the Father has given me to accomplish, the very works that I am doing, </a:t>
            </a:r>
            <a:r>
              <a:rPr lang="en-US" b="1" dirty="0">
                <a:solidFill>
                  <a:prstClr val="black"/>
                </a:solidFill>
                <a:latin typeface="Times New Roman" panose="02020603050405020304" pitchFamily="18" charset="0"/>
                <a:cs typeface="Times New Roman" panose="02020603050405020304" pitchFamily="18" charset="0"/>
              </a:rPr>
              <a:t>bear witness</a:t>
            </a:r>
            <a:r>
              <a:rPr lang="en-US" dirty="0">
                <a:solidFill>
                  <a:prstClr val="black"/>
                </a:solidFill>
                <a:latin typeface="Times New Roman" panose="02020603050405020304" pitchFamily="18" charset="0"/>
                <a:cs typeface="Times New Roman" panose="02020603050405020304" pitchFamily="18" charset="0"/>
              </a:rPr>
              <a:t> about me </a:t>
            </a:r>
            <a:r>
              <a:rPr lang="en-US" b="1" dirty="0">
                <a:solidFill>
                  <a:prstClr val="black"/>
                </a:solidFill>
                <a:latin typeface="Times New Roman" panose="02020603050405020304" pitchFamily="18" charset="0"/>
                <a:cs typeface="Times New Roman" panose="02020603050405020304" pitchFamily="18" charset="0"/>
              </a:rPr>
              <a:t>that the Father has sent me</a:t>
            </a:r>
            <a:r>
              <a:rPr lang="en-US" dirty="0">
                <a:solidFill>
                  <a:prstClr val="black"/>
                </a:solidFill>
                <a:latin typeface="Times New Roman" panose="02020603050405020304" pitchFamily="18" charset="0"/>
                <a:cs typeface="Times New Roman" panose="02020603050405020304" pitchFamily="18" charset="0"/>
              </a:rPr>
              <a:t>.</a:t>
            </a:r>
          </a:p>
          <a:p>
            <a:pPr lvl="0" algn="ctr">
              <a:spcBef>
                <a:spcPts val="1000"/>
              </a:spcBef>
              <a:buClr>
                <a:srgbClr val="EBEBEB">
                  <a:lumMod val="40000"/>
                  <a:lumOff val="60000"/>
                </a:srgbClr>
              </a:buClr>
              <a:buSzPct val="80000"/>
              <a:defRPr/>
            </a:pPr>
            <a:endParaRPr lang="en-US" sz="2000" b="1" u="sng" dirty="0">
              <a:solidFill>
                <a:prstClr val="black"/>
              </a:solidFill>
              <a:latin typeface="Times New Roman" panose="02020603050405020304" pitchFamily="18" charset="0"/>
              <a:cs typeface="Times New Roman" panose="02020603050405020304" pitchFamily="18" charset="0"/>
            </a:endParaRPr>
          </a:p>
          <a:p>
            <a:pPr lvl="0" algn="ctr">
              <a:spcBef>
                <a:spcPts val="1000"/>
              </a:spcBef>
              <a:buClr>
                <a:srgbClr val="EBEBEB">
                  <a:lumMod val="40000"/>
                  <a:lumOff val="60000"/>
                </a:srgbClr>
              </a:buClr>
              <a:buSzPct val="80000"/>
              <a:defRPr/>
            </a:pPr>
            <a:r>
              <a:rPr lang="en-US" sz="2000" b="1" u="sng" dirty="0">
                <a:solidFill>
                  <a:prstClr val="black"/>
                </a:solidFill>
                <a:latin typeface="Times New Roman" panose="02020603050405020304" pitchFamily="18" charset="0"/>
                <a:cs typeface="Times New Roman" panose="02020603050405020304" pitchFamily="18" charset="0"/>
              </a:rPr>
              <a:t>Mark 2:8-12</a:t>
            </a:r>
            <a:r>
              <a:rPr lang="en-US" sz="2000" b="1" dirty="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(ESV)</a:t>
            </a:r>
          </a:p>
          <a:p>
            <a:pPr lvl="0" algn="ctr">
              <a:spcBef>
                <a:spcPts val="1000"/>
              </a:spcBef>
              <a:buClr>
                <a:srgbClr val="EBEBEB">
                  <a:lumMod val="40000"/>
                  <a:lumOff val="60000"/>
                </a:srgbClr>
              </a:buClr>
              <a:buSzPct val="80000"/>
              <a:defRPr/>
            </a:pPr>
            <a:r>
              <a:rPr lang="en-US" dirty="0">
                <a:solidFill>
                  <a:prstClr val="black"/>
                </a:solidFill>
                <a:latin typeface="Times New Roman" panose="02020603050405020304" pitchFamily="18" charset="0"/>
                <a:cs typeface="Times New Roman" panose="02020603050405020304" pitchFamily="18" charset="0"/>
              </a:rPr>
              <a:t>But </a:t>
            </a:r>
            <a:r>
              <a:rPr lang="en-US" b="1" dirty="0">
                <a:solidFill>
                  <a:prstClr val="black"/>
                </a:solidFill>
                <a:latin typeface="Times New Roman" panose="02020603050405020304" pitchFamily="18" charset="0"/>
                <a:cs typeface="Times New Roman" panose="02020603050405020304" pitchFamily="18" charset="0"/>
              </a:rPr>
              <a:t>that you may know that the Son of Man has authority </a:t>
            </a:r>
            <a:r>
              <a:rPr lang="en-US" dirty="0">
                <a:solidFill>
                  <a:prstClr val="black"/>
                </a:solidFill>
                <a:latin typeface="Times New Roman" panose="02020603050405020304" pitchFamily="18" charset="0"/>
                <a:cs typeface="Times New Roman" panose="02020603050405020304" pitchFamily="18" charset="0"/>
              </a:rPr>
              <a:t>on earth to forgive sins”—he said to the paralytic— “I say to you, rise, pick up your bed, and go home.” And he rose and immediately picked up his bed and went out before them all, so that </a:t>
            </a:r>
            <a:r>
              <a:rPr lang="en-US" b="1" dirty="0">
                <a:solidFill>
                  <a:prstClr val="black"/>
                </a:solidFill>
                <a:latin typeface="Times New Roman" panose="02020603050405020304" pitchFamily="18" charset="0"/>
                <a:cs typeface="Times New Roman" panose="02020603050405020304" pitchFamily="18" charset="0"/>
              </a:rPr>
              <a:t>they</a:t>
            </a:r>
            <a:r>
              <a:rPr lang="en-US" dirty="0">
                <a:solidFill>
                  <a:prstClr val="black"/>
                </a:solidFill>
                <a:latin typeface="Times New Roman" panose="02020603050405020304" pitchFamily="18" charset="0"/>
                <a:cs typeface="Times New Roman" panose="02020603050405020304" pitchFamily="18" charset="0"/>
              </a:rPr>
              <a:t> were </a:t>
            </a:r>
            <a:r>
              <a:rPr lang="en-US" b="1" dirty="0">
                <a:solidFill>
                  <a:prstClr val="black"/>
                </a:solidFill>
                <a:latin typeface="Times New Roman" panose="02020603050405020304" pitchFamily="18" charset="0"/>
                <a:cs typeface="Times New Roman" panose="02020603050405020304" pitchFamily="18" charset="0"/>
              </a:rPr>
              <a:t>all</a:t>
            </a:r>
            <a:r>
              <a:rPr lang="en-US" dirty="0">
                <a:solidFill>
                  <a:prstClr val="black"/>
                </a:solidFill>
                <a:latin typeface="Times New Roman" panose="02020603050405020304" pitchFamily="18" charset="0"/>
                <a:cs typeface="Times New Roman" panose="02020603050405020304" pitchFamily="18" charset="0"/>
              </a:rPr>
              <a:t> amazed and </a:t>
            </a:r>
            <a:r>
              <a:rPr lang="en-US" b="1" dirty="0">
                <a:solidFill>
                  <a:prstClr val="black"/>
                </a:solidFill>
                <a:latin typeface="Times New Roman" panose="02020603050405020304" pitchFamily="18" charset="0"/>
                <a:cs typeface="Times New Roman" panose="02020603050405020304" pitchFamily="18" charset="0"/>
              </a:rPr>
              <a:t>glorified God</a:t>
            </a:r>
            <a:r>
              <a:rPr lang="en-US" dirty="0">
                <a:solidFill>
                  <a:prstClr val="black"/>
                </a:solidFill>
                <a:latin typeface="Times New Roman" panose="02020603050405020304" pitchFamily="18" charset="0"/>
                <a:cs typeface="Times New Roman" panose="02020603050405020304" pitchFamily="18" charset="0"/>
              </a:rPr>
              <a:t>..”</a:t>
            </a:r>
          </a:p>
          <a:p>
            <a:pPr lvl="0" algn="ctr">
              <a:spcBef>
                <a:spcPts val="1000"/>
              </a:spcBef>
              <a:buClr>
                <a:srgbClr val="EBEBEB">
                  <a:lumMod val="40000"/>
                  <a:lumOff val="60000"/>
                </a:srgbClr>
              </a:buClr>
              <a:buSzPct val="80000"/>
              <a:defRPr/>
            </a:pPr>
            <a:endParaRPr lang="en-US" dirty="0">
              <a:solidFill>
                <a:prstClr val="black"/>
              </a:solidFill>
              <a:latin typeface="Times New Roman" panose="02020603050405020304" pitchFamily="18" charset="0"/>
              <a:cs typeface="Times New Roman" panose="02020603050405020304" pitchFamily="18" charset="0"/>
            </a:endParaRPr>
          </a:p>
          <a:p>
            <a:pPr lvl="0" algn="ctr">
              <a:spcBef>
                <a:spcPts val="1000"/>
              </a:spcBef>
              <a:buClr>
                <a:srgbClr val="EBEBEB">
                  <a:lumMod val="40000"/>
                  <a:lumOff val="60000"/>
                </a:srgbClr>
              </a:buClr>
              <a:buSzPct val="80000"/>
              <a:defRPr/>
            </a:pPr>
            <a:r>
              <a:rPr lang="en-US" sz="2000" b="1" u="sng" dirty="0">
                <a:solidFill>
                  <a:prstClr val="black"/>
                </a:solidFill>
                <a:latin typeface="Times New Roman" panose="02020603050405020304" pitchFamily="18" charset="0"/>
                <a:cs typeface="Times New Roman" panose="02020603050405020304" pitchFamily="18" charset="0"/>
              </a:rPr>
              <a:t>Acts 2:22</a:t>
            </a:r>
            <a:r>
              <a:rPr lang="en-US" sz="2000" dirty="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(ESV)</a:t>
            </a:r>
          </a:p>
          <a:p>
            <a:pPr lvl="0" algn="ctr">
              <a:spcBef>
                <a:spcPts val="1000"/>
              </a:spcBef>
              <a:buClr>
                <a:srgbClr val="EBEBEB">
                  <a:lumMod val="40000"/>
                  <a:lumOff val="60000"/>
                </a:srgbClr>
              </a:buClr>
              <a:buSzPct val="80000"/>
              <a:defRPr/>
            </a:pPr>
            <a:r>
              <a:rPr lang="en-US" dirty="0">
                <a:solidFill>
                  <a:prstClr val="black"/>
                </a:solidFill>
                <a:latin typeface="Times New Roman" panose="02020603050405020304" pitchFamily="18" charset="0"/>
                <a:cs typeface="Times New Roman" panose="02020603050405020304" pitchFamily="18" charset="0"/>
              </a:rPr>
              <a:t>“Men of Israel, hear these words: </a:t>
            </a:r>
            <a:r>
              <a:rPr lang="en-US" b="1" dirty="0">
                <a:solidFill>
                  <a:prstClr val="black"/>
                </a:solidFill>
                <a:latin typeface="Times New Roman" panose="02020603050405020304" pitchFamily="18" charset="0"/>
                <a:cs typeface="Times New Roman" panose="02020603050405020304" pitchFamily="18" charset="0"/>
              </a:rPr>
              <a:t>Jesus of Nazareth</a:t>
            </a:r>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a man attested to you by God with mighty works and wonders and signs </a:t>
            </a:r>
            <a:r>
              <a:rPr lang="en-US" dirty="0">
                <a:solidFill>
                  <a:prstClr val="black"/>
                </a:solidFill>
                <a:latin typeface="Times New Roman" panose="02020603050405020304" pitchFamily="18" charset="0"/>
                <a:cs typeface="Times New Roman" panose="02020603050405020304" pitchFamily="18" charset="0"/>
              </a:rPr>
              <a:t>that God did through him in your midst, as you yourselves know—</a:t>
            </a:r>
          </a:p>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401F78-9AF6-C2CE-8631-42A51E671637}"/>
              </a:ext>
            </a:extLst>
          </p:cNvPr>
          <p:cNvSpPr txBox="1"/>
          <p:nvPr/>
        </p:nvSpPr>
        <p:spPr>
          <a:xfrm>
            <a:off x="75511" y="3109477"/>
            <a:ext cx="526083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Times New Roman" panose="02020603050405020304" pitchFamily="18" charset="0"/>
                <a:cs typeface="Times New Roman" panose="02020603050405020304" pitchFamily="18" charset="0"/>
              </a:rPr>
              <a:t>4</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Like Jesus, Moses was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God’s chosen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redeemer</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2235321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ED4025D-46DF-7C4B-856C-015DDE1561E5}"/>
              </a:ext>
            </a:extLst>
          </p:cNvPr>
          <p:cNvSpPr txBox="1"/>
          <p:nvPr/>
        </p:nvSpPr>
        <p:spPr>
          <a:xfrm>
            <a:off x="5465463" y="1176599"/>
            <a:ext cx="6726747" cy="1045393"/>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lang="en-US" sz="2000" b="1" u="sng" dirty="0">
                <a:solidFill>
                  <a:prstClr val="black"/>
                </a:solidFill>
                <a:latin typeface="Times New Roman" panose="02020603050405020304" pitchFamily="18" charset="0"/>
                <a:cs typeface="Times New Roman" panose="02020603050405020304" pitchFamily="18" charset="0"/>
              </a:rPr>
              <a:t>Galatians 3:13</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spcBef>
                <a:spcPts val="1000"/>
              </a:spcBef>
              <a:buClr>
                <a:srgbClr val="EBEBEB">
                  <a:lumMod val="40000"/>
                  <a:lumOff val="60000"/>
                </a:srgbClr>
              </a:buClr>
              <a:buSzPct val="80000"/>
              <a:defRPr/>
            </a:pPr>
            <a:r>
              <a:rPr lang="en-US" dirty="0">
                <a:solidFill>
                  <a:prstClr val="black"/>
                </a:solidFill>
                <a:latin typeface="Times New Roman" panose="02020603050405020304" pitchFamily="18" charset="0"/>
                <a:cs typeface="Times New Roman" panose="02020603050405020304" pitchFamily="18" charset="0"/>
              </a:rPr>
              <a:t>Christ </a:t>
            </a:r>
            <a:r>
              <a:rPr lang="en-US" b="1" dirty="0">
                <a:solidFill>
                  <a:prstClr val="black"/>
                </a:solidFill>
                <a:latin typeface="Times New Roman" panose="02020603050405020304" pitchFamily="18" charset="0"/>
                <a:cs typeface="Times New Roman" panose="02020603050405020304" pitchFamily="18" charset="0"/>
              </a:rPr>
              <a:t>redeemed</a:t>
            </a:r>
            <a:r>
              <a:rPr lang="en-US" dirty="0">
                <a:solidFill>
                  <a:prstClr val="black"/>
                </a:solidFill>
                <a:latin typeface="Times New Roman" panose="02020603050405020304" pitchFamily="18" charset="0"/>
                <a:cs typeface="Times New Roman" panose="02020603050405020304" pitchFamily="18" charset="0"/>
              </a:rPr>
              <a:t> us from the </a:t>
            </a:r>
            <a:r>
              <a:rPr lang="en-US" b="1" dirty="0">
                <a:solidFill>
                  <a:prstClr val="black"/>
                </a:solidFill>
                <a:latin typeface="Times New Roman" panose="02020603050405020304" pitchFamily="18" charset="0"/>
                <a:cs typeface="Times New Roman" panose="02020603050405020304" pitchFamily="18" charset="0"/>
              </a:rPr>
              <a:t>curse of the law </a:t>
            </a:r>
            <a:r>
              <a:rPr lang="en-US" dirty="0">
                <a:solidFill>
                  <a:prstClr val="black"/>
                </a:solidFill>
                <a:latin typeface="Times New Roman" panose="02020603050405020304" pitchFamily="18" charset="0"/>
                <a:cs typeface="Times New Roman" panose="02020603050405020304" pitchFamily="18" charset="0"/>
              </a:rPr>
              <a:t>by becoming a curse for us—for it is written, “Cursed is everyone who is hanged on a tree”</a:t>
            </a:r>
          </a:p>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401F78-9AF6-C2CE-8631-42A51E671637}"/>
              </a:ext>
            </a:extLst>
          </p:cNvPr>
          <p:cNvSpPr txBox="1"/>
          <p:nvPr/>
        </p:nvSpPr>
        <p:spPr>
          <a:xfrm>
            <a:off x="75511" y="3109477"/>
            <a:ext cx="526083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Times New Roman" panose="02020603050405020304" pitchFamily="18" charset="0"/>
                <a:cs typeface="Times New Roman" panose="02020603050405020304" pitchFamily="18" charset="0"/>
              </a:rPr>
              <a:t>4</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Like Jesus, Moses was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God’s chosen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redeemer</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4" name="TextBox 3">
            <a:extLst>
              <a:ext uri="{FF2B5EF4-FFF2-40B4-BE49-F238E27FC236}">
                <a16:creationId xmlns:a16="http://schemas.microsoft.com/office/drawing/2014/main" id="{88611CA1-6BCA-D4A6-8EFF-E964C29B5C17}"/>
              </a:ext>
            </a:extLst>
          </p:cNvPr>
          <p:cNvSpPr txBox="1"/>
          <p:nvPr/>
        </p:nvSpPr>
        <p:spPr>
          <a:xfrm>
            <a:off x="5465567" y="2432441"/>
            <a:ext cx="6726538" cy="15081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u="sng" dirty="0">
                <a:solidFill>
                  <a:prstClr val="black"/>
                </a:solidFill>
                <a:latin typeface="Times New Roman" panose="02020603050405020304" pitchFamily="18" charset="0"/>
                <a:cs typeface="Times New Roman" panose="02020603050405020304" pitchFamily="18" charset="0"/>
              </a:rPr>
              <a:t>Hebrews 9:15</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r>
              <a:rPr lang="en-US" dirty="0">
                <a:solidFill>
                  <a:prstClr val="black"/>
                </a:solidFill>
                <a:latin typeface="Times New Roman" panose="02020603050405020304" pitchFamily="18" charset="0"/>
                <a:cs typeface="Times New Roman" panose="02020603050405020304" pitchFamily="18" charset="0"/>
              </a:rPr>
              <a:t>Therefore he </a:t>
            </a:r>
            <a:r>
              <a:rPr lang="en-US" sz="1200" i="1" dirty="0">
                <a:solidFill>
                  <a:prstClr val="black"/>
                </a:solidFill>
                <a:latin typeface="Times New Roman" panose="02020603050405020304" pitchFamily="18" charset="0"/>
                <a:cs typeface="Times New Roman" panose="02020603050405020304" pitchFamily="18" charset="0"/>
              </a:rPr>
              <a:t>(Christ) </a:t>
            </a:r>
            <a:r>
              <a:rPr lang="en-US" dirty="0">
                <a:solidFill>
                  <a:prstClr val="black"/>
                </a:solidFill>
                <a:latin typeface="Times New Roman" panose="02020603050405020304" pitchFamily="18" charset="0"/>
                <a:cs typeface="Times New Roman" panose="02020603050405020304" pitchFamily="18" charset="0"/>
              </a:rPr>
              <a:t>is the </a:t>
            </a:r>
            <a:r>
              <a:rPr lang="en-US" b="1" dirty="0">
                <a:solidFill>
                  <a:prstClr val="black"/>
                </a:solidFill>
                <a:latin typeface="Times New Roman" panose="02020603050405020304" pitchFamily="18" charset="0"/>
                <a:cs typeface="Times New Roman" panose="02020603050405020304" pitchFamily="18" charset="0"/>
              </a:rPr>
              <a:t>mediator</a:t>
            </a:r>
            <a:r>
              <a:rPr lang="en-US" dirty="0">
                <a:solidFill>
                  <a:prstClr val="black"/>
                </a:solidFill>
                <a:latin typeface="Times New Roman" panose="02020603050405020304" pitchFamily="18" charset="0"/>
                <a:cs typeface="Times New Roman" panose="02020603050405020304" pitchFamily="18" charset="0"/>
              </a:rPr>
              <a:t> of a </a:t>
            </a:r>
            <a:r>
              <a:rPr lang="en-US" b="1" dirty="0">
                <a:solidFill>
                  <a:prstClr val="black"/>
                </a:solidFill>
                <a:latin typeface="Times New Roman" panose="02020603050405020304" pitchFamily="18" charset="0"/>
                <a:cs typeface="Times New Roman" panose="02020603050405020304" pitchFamily="18" charset="0"/>
              </a:rPr>
              <a:t>new covenant</a:t>
            </a:r>
            <a:r>
              <a:rPr lang="en-US" dirty="0">
                <a:solidFill>
                  <a:prstClr val="black"/>
                </a:solidFill>
                <a:latin typeface="Times New Roman" panose="02020603050405020304" pitchFamily="18" charset="0"/>
                <a:cs typeface="Times New Roman" panose="02020603050405020304" pitchFamily="18" charset="0"/>
              </a:rPr>
              <a:t>, so that those who are called may receive the </a:t>
            </a:r>
            <a:r>
              <a:rPr lang="en-US" b="1" dirty="0">
                <a:solidFill>
                  <a:prstClr val="black"/>
                </a:solidFill>
                <a:latin typeface="Times New Roman" panose="02020603050405020304" pitchFamily="18" charset="0"/>
                <a:cs typeface="Times New Roman" panose="02020603050405020304" pitchFamily="18" charset="0"/>
              </a:rPr>
              <a:t>promised</a:t>
            </a:r>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eternal</a:t>
            </a:r>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inheritance</a:t>
            </a:r>
            <a:r>
              <a:rPr lang="en-US" dirty="0">
                <a:solidFill>
                  <a:prstClr val="black"/>
                </a:solidFill>
                <a:latin typeface="Times New Roman" panose="02020603050405020304" pitchFamily="18" charset="0"/>
                <a:cs typeface="Times New Roman" panose="02020603050405020304" pitchFamily="18" charset="0"/>
              </a:rPr>
              <a:t>, since a death has occurred that </a:t>
            </a:r>
            <a:r>
              <a:rPr lang="en-US" b="1" dirty="0">
                <a:solidFill>
                  <a:prstClr val="black"/>
                </a:solidFill>
                <a:latin typeface="Times New Roman" panose="02020603050405020304" pitchFamily="18" charset="0"/>
                <a:cs typeface="Times New Roman" panose="02020603050405020304" pitchFamily="18" charset="0"/>
              </a:rPr>
              <a:t>redeems</a:t>
            </a:r>
            <a:r>
              <a:rPr lang="en-US" dirty="0">
                <a:solidFill>
                  <a:prstClr val="black"/>
                </a:solidFill>
                <a:latin typeface="Times New Roman" panose="02020603050405020304" pitchFamily="18" charset="0"/>
                <a:cs typeface="Times New Roman" panose="02020603050405020304" pitchFamily="18" charset="0"/>
              </a:rPr>
              <a:t> them </a:t>
            </a:r>
            <a:r>
              <a:rPr lang="en-US" b="1" u="sng" dirty="0">
                <a:solidFill>
                  <a:prstClr val="black"/>
                </a:solidFill>
                <a:latin typeface="Times New Roman" panose="02020603050405020304" pitchFamily="18" charset="0"/>
                <a:cs typeface="Times New Roman" panose="02020603050405020304" pitchFamily="18" charset="0"/>
              </a:rPr>
              <a:t>from the transgressions </a:t>
            </a:r>
            <a:r>
              <a:rPr lang="en-US" dirty="0">
                <a:solidFill>
                  <a:prstClr val="black"/>
                </a:solidFill>
                <a:latin typeface="Times New Roman" panose="02020603050405020304" pitchFamily="18" charset="0"/>
                <a:cs typeface="Times New Roman" panose="02020603050405020304" pitchFamily="18" charset="0"/>
              </a:rPr>
              <a:t>committed under the </a:t>
            </a:r>
            <a:r>
              <a:rPr lang="en-US" b="1" dirty="0">
                <a:solidFill>
                  <a:prstClr val="black"/>
                </a:solidFill>
                <a:latin typeface="Times New Roman" panose="02020603050405020304" pitchFamily="18" charset="0"/>
                <a:cs typeface="Times New Roman" panose="02020603050405020304" pitchFamily="18" charset="0"/>
              </a:rPr>
              <a:t>first covenant</a:t>
            </a:r>
            <a:r>
              <a:rPr lang="en-US" dirty="0">
                <a:solidFill>
                  <a:prstClr val="black"/>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CF0AB3F5-252F-0DAD-19F3-1429D2698104}"/>
              </a:ext>
            </a:extLst>
          </p:cNvPr>
          <p:cNvSpPr txBox="1"/>
          <p:nvPr/>
        </p:nvSpPr>
        <p:spPr>
          <a:xfrm>
            <a:off x="5465462" y="4097100"/>
            <a:ext cx="6726538" cy="677108"/>
          </a:xfrm>
          <a:prstGeom prst="rect">
            <a:avLst/>
          </a:prstGeom>
          <a:noFill/>
        </p:spPr>
        <p:txBody>
          <a:bodyPr wrap="square" rtlCol="0">
            <a:spAutoFit/>
          </a:bodyPr>
          <a:lstStyle/>
          <a:p>
            <a:pPr algn="ctr"/>
            <a:r>
              <a:rPr lang="en-US" sz="2000" b="1" u="sng" dirty="0">
                <a:latin typeface="Times New Roman" panose="02020603050405020304" pitchFamily="18" charset="0"/>
                <a:cs typeface="Times New Roman" panose="02020603050405020304" pitchFamily="18" charset="0"/>
              </a:rPr>
              <a:t>1 Corinthians </a:t>
            </a:r>
            <a:r>
              <a:rPr lang="en-US" b="1" u="sng" dirty="0">
                <a:latin typeface="Times New Roman" panose="02020603050405020304" pitchFamily="18" charset="0"/>
                <a:cs typeface="Times New Roman" panose="02020603050405020304" pitchFamily="18" charset="0"/>
              </a:rPr>
              <a:t>15:56</a:t>
            </a:r>
            <a:r>
              <a:rPr lang="en-US"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The sting of death is sin, and the power of sin is the law.</a:t>
            </a:r>
          </a:p>
        </p:txBody>
      </p:sp>
      <p:sp>
        <p:nvSpPr>
          <p:cNvPr id="5" name="TextBox 4">
            <a:extLst>
              <a:ext uri="{FF2B5EF4-FFF2-40B4-BE49-F238E27FC236}">
                <a16:creationId xmlns:a16="http://schemas.microsoft.com/office/drawing/2014/main" id="{1272DBFD-4AE3-63D6-7A7D-33CBFB327858}"/>
              </a:ext>
            </a:extLst>
          </p:cNvPr>
          <p:cNvSpPr txBox="1"/>
          <p:nvPr/>
        </p:nvSpPr>
        <p:spPr>
          <a:xfrm>
            <a:off x="5465462" y="4974336"/>
            <a:ext cx="6726538" cy="1231106"/>
          </a:xfrm>
          <a:prstGeom prst="rect">
            <a:avLst/>
          </a:prstGeom>
          <a:noFill/>
        </p:spPr>
        <p:txBody>
          <a:bodyPr wrap="square" rtlCol="0">
            <a:spAutoFit/>
          </a:bodyPr>
          <a:lstStyle/>
          <a:p>
            <a:pPr algn="ctr"/>
            <a:r>
              <a:rPr lang="en-US" sz="2000" b="1" u="sng" dirty="0">
                <a:latin typeface="Times New Roman" panose="02020603050405020304" pitchFamily="18" charset="0"/>
                <a:cs typeface="Times New Roman" panose="02020603050405020304" pitchFamily="18" charset="0"/>
              </a:rPr>
              <a:t>Romans 7:10-11</a:t>
            </a:r>
            <a:r>
              <a:rPr lang="en-US" sz="20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very commandment </a:t>
            </a:r>
            <a:r>
              <a:rPr lang="en-US" dirty="0">
                <a:latin typeface="Times New Roman" panose="02020603050405020304" pitchFamily="18" charset="0"/>
                <a:cs typeface="Times New Roman" panose="02020603050405020304" pitchFamily="18" charset="0"/>
              </a:rPr>
              <a:t>that promised life </a:t>
            </a:r>
            <a:r>
              <a:rPr lang="en-US" b="1" dirty="0">
                <a:latin typeface="Times New Roman" panose="02020603050405020304" pitchFamily="18" charset="0"/>
                <a:cs typeface="Times New Roman" panose="02020603050405020304" pitchFamily="18" charset="0"/>
              </a:rPr>
              <a:t>proved to be death </a:t>
            </a:r>
            <a:r>
              <a:rPr lang="en-US" dirty="0">
                <a:latin typeface="Times New Roman" panose="02020603050405020304" pitchFamily="18" charset="0"/>
                <a:cs typeface="Times New Roman" panose="02020603050405020304" pitchFamily="18" charset="0"/>
              </a:rPr>
              <a:t>to me. For </a:t>
            </a:r>
            <a:r>
              <a:rPr lang="en-US" b="1" dirty="0">
                <a:latin typeface="Times New Roman" panose="02020603050405020304" pitchFamily="18" charset="0"/>
                <a:cs typeface="Times New Roman" panose="02020603050405020304" pitchFamily="18" charset="0"/>
              </a:rPr>
              <a:t>sin</a:t>
            </a:r>
            <a:r>
              <a:rPr lang="en-US" dirty="0">
                <a:latin typeface="Times New Roman" panose="02020603050405020304" pitchFamily="18" charset="0"/>
                <a:cs typeface="Times New Roman" panose="02020603050405020304" pitchFamily="18" charset="0"/>
              </a:rPr>
              <a:t>, seizing an opportunity </a:t>
            </a:r>
            <a:r>
              <a:rPr lang="en-US" b="1" dirty="0">
                <a:latin typeface="Times New Roman" panose="02020603050405020304" pitchFamily="18" charset="0"/>
                <a:cs typeface="Times New Roman" panose="02020603050405020304" pitchFamily="18" charset="0"/>
              </a:rPr>
              <a:t>through the commandment</a:t>
            </a:r>
            <a:r>
              <a:rPr lang="en-US" dirty="0">
                <a:latin typeface="Times New Roman" panose="02020603050405020304" pitchFamily="18" charset="0"/>
                <a:cs typeface="Times New Roman" panose="02020603050405020304" pitchFamily="18" charset="0"/>
              </a:rPr>
              <a:t>, deceived me and through it </a:t>
            </a:r>
            <a:r>
              <a:rPr lang="en-US" b="1" dirty="0">
                <a:latin typeface="Times New Roman" panose="02020603050405020304" pitchFamily="18" charset="0"/>
                <a:cs typeface="Times New Roman" panose="02020603050405020304" pitchFamily="18" charset="0"/>
              </a:rPr>
              <a:t>killed me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277623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ED4025D-46DF-7C4B-856C-015DDE1561E5}"/>
              </a:ext>
            </a:extLst>
          </p:cNvPr>
          <p:cNvSpPr txBox="1"/>
          <p:nvPr/>
        </p:nvSpPr>
        <p:spPr>
          <a:xfrm>
            <a:off x="5509373" y="2227709"/>
            <a:ext cx="6726747" cy="1045393"/>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Romans 8:2</a:t>
            </a:r>
            <a:r>
              <a:rPr kumimoji="0" lang="en-US" sz="20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spcBef>
                <a:spcPts val="1000"/>
              </a:spcBef>
              <a:buClr>
                <a:srgbClr val="EBEBEB">
                  <a:lumMod val="40000"/>
                  <a:lumOff val="60000"/>
                </a:srgbClr>
              </a:buClr>
              <a:buSzPct val="80000"/>
              <a:defRPr/>
            </a:pPr>
            <a:r>
              <a:rPr lang="en-US" dirty="0">
                <a:solidFill>
                  <a:prstClr val="black"/>
                </a:solidFill>
                <a:latin typeface="Times New Roman" panose="02020603050405020304" pitchFamily="18" charset="0"/>
                <a:cs typeface="Times New Roman" panose="02020603050405020304" pitchFamily="18" charset="0"/>
              </a:rPr>
              <a:t>For the law of the Spirit of life has </a:t>
            </a:r>
            <a:r>
              <a:rPr lang="en-US" b="1" dirty="0">
                <a:solidFill>
                  <a:prstClr val="black"/>
                </a:solidFill>
                <a:latin typeface="Times New Roman" panose="02020603050405020304" pitchFamily="18" charset="0"/>
                <a:cs typeface="Times New Roman" panose="02020603050405020304" pitchFamily="18" charset="0"/>
              </a:rPr>
              <a:t>set you free in Christ Jesus </a:t>
            </a:r>
            <a:r>
              <a:rPr lang="en-US" dirty="0">
                <a:solidFill>
                  <a:prstClr val="black"/>
                </a:solidFill>
                <a:latin typeface="Times New Roman" panose="02020603050405020304" pitchFamily="18" charset="0"/>
                <a:cs typeface="Times New Roman" panose="02020603050405020304" pitchFamily="18" charset="0"/>
              </a:rPr>
              <a:t>from the </a:t>
            </a:r>
            <a:r>
              <a:rPr lang="en-US" b="1" dirty="0">
                <a:solidFill>
                  <a:prstClr val="black"/>
                </a:solidFill>
                <a:latin typeface="Times New Roman" panose="02020603050405020304" pitchFamily="18" charset="0"/>
                <a:cs typeface="Times New Roman" panose="02020603050405020304" pitchFamily="18" charset="0"/>
              </a:rPr>
              <a:t>law of sin and death</a:t>
            </a:r>
            <a:r>
              <a:rPr lang="en-US" dirty="0">
                <a:solidFill>
                  <a:prstClr val="black"/>
                </a:solidFill>
                <a:latin typeface="Times New Roman" panose="02020603050405020304" pitchFamily="18" charset="0"/>
                <a:cs typeface="Times New Roman" panose="02020603050405020304" pitchFamily="18" charset="0"/>
              </a:rPr>
              <a:t>.</a:t>
            </a:r>
          </a:p>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401F78-9AF6-C2CE-8631-42A51E671637}"/>
              </a:ext>
            </a:extLst>
          </p:cNvPr>
          <p:cNvSpPr txBox="1"/>
          <p:nvPr/>
        </p:nvSpPr>
        <p:spPr>
          <a:xfrm>
            <a:off x="75511" y="3109477"/>
            <a:ext cx="526083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Times New Roman" panose="02020603050405020304" pitchFamily="18" charset="0"/>
                <a:cs typeface="Times New Roman" panose="02020603050405020304" pitchFamily="18" charset="0"/>
              </a:rPr>
              <a:t>4</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Like Jesus, Moses was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God’s chosen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redeemer</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4" name="TextBox 3">
            <a:extLst>
              <a:ext uri="{FF2B5EF4-FFF2-40B4-BE49-F238E27FC236}">
                <a16:creationId xmlns:a16="http://schemas.microsoft.com/office/drawing/2014/main" id="{88611CA1-6BCA-D4A6-8EFF-E964C29B5C17}"/>
              </a:ext>
            </a:extLst>
          </p:cNvPr>
          <p:cNvSpPr txBox="1"/>
          <p:nvPr/>
        </p:nvSpPr>
        <p:spPr>
          <a:xfrm>
            <a:off x="5465567" y="3881956"/>
            <a:ext cx="6726538" cy="178510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u="sng" dirty="0">
                <a:solidFill>
                  <a:prstClr val="black"/>
                </a:solidFill>
                <a:latin typeface="Times New Roman" panose="02020603050405020304" pitchFamily="18" charset="0"/>
                <a:cs typeface="Times New Roman" panose="02020603050405020304" pitchFamily="18" charset="0"/>
              </a:rPr>
              <a:t>Romans 8:3-4</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r>
              <a:rPr lang="en-US" dirty="0">
                <a:solidFill>
                  <a:prstClr val="black"/>
                </a:solidFill>
                <a:latin typeface="Times New Roman" panose="02020603050405020304" pitchFamily="18" charset="0"/>
                <a:cs typeface="Times New Roman" panose="02020603050405020304" pitchFamily="18" charset="0"/>
              </a:rPr>
              <a:t>For </a:t>
            </a:r>
            <a:r>
              <a:rPr lang="en-US" b="1" dirty="0">
                <a:solidFill>
                  <a:prstClr val="black"/>
                </a:solidFill>
                <a:latin typeface="Times New Roman" panose="02020603050405020304" pitchFamily="18" charset="0"/>
                <a:cs typeface="Times New Roman" panose="02020603050405020304" pitchFamily="18" charset="0"/>
              </a:rPr>
              <a:t>God has done what the law</a:t>
            </a:r>
            <a:r>
              <a:rPr lang="en-US" dirty="0">
                <a:solidFill>
                  <a:prstClr val="black"/>
                </a:solidFill>
                <a:latin typeface="Times New Roman" panose="02020603050405020304" pitchFamily="18" charset="0"/>
                <a:cs typeface="Times New Roman" panose="02020603050405020304" pitchFamily="18" charset="0"/>
              </a:rPr>
              <a:t>, weakened by the flesh, </a:t>
            </a:r>
            <a:r>
              <a:rPr lang="en-US" b="1" dirty="0">
                <a:solidFill>
                  <a:prstClr val="black"/>
                </a:solidFill>
                <a:latin typeface="Times New Roman" panose="02020603050405020304" pitchFamily="18" charset="0"/>
                <a:cs typeface="Times New Roman" panose="02020603050405020304" pitchFamily="18" charset="0"/>
              </a:rPr>
              <a:t>could not do</a:t>
            </a:r>
            <a:r>
              <a:rPr lang="en-US" dirty="0">
                <a:solidFill>
                  <a:prstClr val="black"/>
                </a:solidFill>
                <a:latin typeface="Times New Roman" panose="02020603050405020304" pitchFamily="18" charset="0"/>
                <a:cs typeface="Times New Roman" panose="02020603050405020304" pitchFamily="18" charset="0"/>
              </a:rPr>
              <a:t>. By </a:t>
            </a:r>
            <a:r>
              <a:rPr lang="en-US" b="1" dirty="0">
                <a:solidFill>
                  <a:prstClr val="black"/>
                </a:solidFill>
                <a:latin typeface="Times New Roman" panose="02020603050405020304" pitchFamily="18" charset="0"/>
                <a:cs typeface="Times New Roman" panose="02020603050405020304" pitchFamily="18" charset="0"/>
              </a:rPr>
              <a:t>sending his own Son </a:t>
            </a:r>
            <a:r>
              <a:rPr lang="en-US" dirty="0">
                <a:solidFill>
                  <a:prstClr val="black"/>
                </a:solidFill>
                <a:latin typeface="Times New Roman" panose="02020603050405020304" pitchFamily="18" charset="0"/>
                <a:cs typeface="Times New Roman" panose="02020603050405020304" pitchFamily="18" charset="0"/>
              </a:rPr>
              <a:t>in the likeness of sinful flesh and for sin, he </a:t>
            </a:r>
            <a:r>
              <a:rPr lang="en-US" b="1" dirty="0">
                <a:solidFill>
                  <a:prstClr val="black"/>
                </a:solidFill>
                <a:latin typeface="Times New Roman" panose="02020603050405020304" pitchFamily="18" charset="0"/>
                <a:cs typeface="Times New Roman" panose="02020603050405020304" pitchFamily="18" charset="0"/>
              </a:rPr>
              <a:t>condemned sin </a:t>
            </a:r>
            <a:r>
              <a:rPr lang="en-US" dirty="0">
                <a:solidFill>
                  <a:prstClr val="black"/>
                </a:solidFill>
                <a:latin typeface="Times New Roman" panose="02020603050405020304" pitchFamily="18" charset="0"/>
                <a:cs typeface="Times New Roman" panose="02020603050405020304" pitchFamily="18" charset="0"/>
              </a:rPr>
              <a:t>in the flesh, in order </a:t>
            </a:r>
            <a:r>
              <a:rPr lang="en-US" b="1" dirty="0">
                <a:solidFill>
                  <a:prstClr val="black"/>
                </a:solidFill>
                <a:latin typeface="Times New Roman" panose="02020603050405020304" pitchFamily="18" charset="0"/>
                <a:cs typeface="Times New Roman" panose="02020603050405020304" pitchFamily="18" charset="0"/>
              </a:rPr>
              <a:t>that the righteous requirement of the law might be fulfilled in us</a:t>
            </a:r>
            <a:r>
              <a:rPr lang="en-US" dirty="0">
                <a:solidFill>
                  <a:prstClr val="black"/>
                </a:solidFill>
                <a:latin typeface="Times New Roman" panose="02020603050405020304" pitchFamily="18" charset="0"/>
                <a:cs typeface="Times New Roman" panose="02020603050405020304" pitchFamily="18" charset="0"/>
              </a:rPr>
              <a:t>, who walk not according to the flesh but according to the Spirit.</a:t>
            </a:r>
          </a:p>
        </p:txBody>
      </p:sp>
    </p:spTree>
    <p:extLst>
      <p:ext uri="{BB962C8B-B14F-4D97-AF65-F5344CB8AC3E}">
        <p14:creationId xmlns:p14="http://schemas.microsoft.com/office/powerpoint/2010/main" val="38859281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ED4025D-46DF-7C4B-856C-015DDE1561E5}"/>
              </a:ext>
            </a:extLst>
          </p:cNvPr>
          <p:cNvSpPr txBox="1"/>
          <p:nvPr/>
        </p:nvSpPr>
        <p:spPr>
          <a:xfrm>
            <a:off x="5465461" y="1463126"/>
            <a:ext cx="6726747" cy="1371600"/>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lang="en-US" sz="2000" b="1" u="sng" dirty="0">
                <a:solidFill>
                  <a:prstClr val="black"/>
                </a:solidFill>
                <a:latin typeface="Times New Roman" panose="02020603050405020304" pitchFamily="18" charset="0"/>
                <a:cs typeface="Times New Roman" panose="02020603050405020304" pitchFamily="18" charset="0"/>
              </a:rPr>
              <a:t>John 5:24</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spcBef>
                <a:spcPts val="1000"/>
              </a:spcBef>
              <a:buClr>
                <a:srgbClr val="EBEBEB">
                  <a:lumMod val="40000"/>
                  <a:lumOff val="60000"/>
                </a:srgbClr>
              </a:buClr>
              <a:buSzPct val="80000"/>
              <a:defRPr/>
            </a:pPr>
            <a:r>
              <a:rPr lang="en-US" dirty="0">
                <a:solidFill>
                  <a:prstClr val="black"/>
                </a:solidFill>
                <a:latin typeface="Times New Roman" panose="02020603050405020304" pitchFamily="18" charset="0"/>
                <a:cs typeface="Times New Roman" panose="02020603050405020304" pitchFamily="18" charset="0"/>
              </a:rPr>
              <a:t>Truly, truly, I say to you, whoever </a:t>
            </a:r>
            <a:r>
              <a:rPr lang="en-US" b="1" dirty="0">
                <a:solidFill>
                  <a:prstClr val="black"/>
                </a:solidFill>
                <a:latin typeface="Times New Roman" panose="02020603050405020304" pitchFamily="18" charset="0"/>
                <a:cs typeface="Times New Roman" panose="02020603050405020304" pitchFamily="18" charset="0"/>
              </a:rPr>
              <a:t>hears my word </a:t>
            </a:r>
            <a:r>
              <a:rPr lang="en-US" dirty="0">
                <a:solidFill>
                  <a:prstClr val="black"/>
                </a:solidFill>
                <a:latin typeface="Times New Roman" panose="02020603050405020304" pitchFamily="18" charset="0"/>
                <a:cs typeface="Times New Roman" panose="02020603050405020304" pitchFamily="18" charset="0"/>
              </a:rPr>
              <a:t>and believes him who sent </a:t>
            </a:r>
            <a:r>
              <a:rPr lang="en-US" b="1" dirty="0">
                <a:solidFill>
                  <a:prstClr val="black"/>
                </a:solidFill>
                <a:latin typeface="Times New Roman" panose="02020603050405020304" pitchFamily="18" charset="0"/>
                <a:cs typeface="Times New Roman" panose="02020603050405020304" pitchFamily="18" charset="0"/>
              </a:rPr>
              <a:t>me has eternal life</a:t>
            </a:r>
            <a:r>
              <a:rPr lang="en-US" dirty="0">
                <a:solidFill>
                  <a:prstClr val="black"/>
                </a:solidFill>
                <a:latin typeface="Times New Roman" panose="02020603050405020304" pitchFamily="18" charset="0"/>
                <a:cs typeface="Times New Roman" panose="02020603050405020304" pitchFamily="18" charset="0"/>
              </a:rPr>
              <a:t>. He does not come into judgment but has passed from death to life.</a:t>
            </a:r>
          </a:p>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401F78-9AF6-C2CE-8631-42A51E671637}"/>
              </a:ext>
            </a:extLst>
          </p:cNvPr>
          <p:cNvSpPr txBox="1"/>
          <p:nvPr/>
        </p:nvSpPr>
        <p:spPr>
          <a:xfrm>
            <a:off x="75511" y="3109477"/>
            <a:ext cx="526083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Times New Roman" panose="02020603050405020304" pitchFamily="18" charset="0"/>
                <a:cs typeface="Times New Roman" panose="02020603050405020304" pitchFamily="18" charset="0"/>
              </a:rPr>
              <a:t>5</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Like Jesus, Moses passed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down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living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words</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Times New Roman" panose="02020603050405020304" pitchFamily="18" charset="0"/>
                <a:cs typeface="Times New Roman" panose="02020603050405020304" pitchFamily="18" charset="0"/>
              </a:rPr>
              <a:t>            God’s people.</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8611CA1-6BCA-D4A6-8EFF-E964C29B5C17}"/>
              </a:ext>
            </a:extLst>
          </p:cNvPr>
          <p:cNvSpPr txBox="1"/>
          <p:nvPr/>
        </p:nvSpPr>
        <p:spPr>
          <a:xfrm>
            <a:off x="5465461" y="3279878"/>
            <a:ext cx="6726538"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u="sng" dirty="0">
                <a:solidFill>
                  <a:prstClr val="black"/>
                </a:solidFill>
                <a:latin typeface="Times New Roman" panose="02020603050405020304" pitchFamily="18" charset="0"/>
                <a:cs typeface="Times New Roman" panose="02020603050405020304" pitchFamily="18" charset="0"/>
              </a:rPr>
              <a:t>John 6:63</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r>
              <a:rPr lang="en-US" dirty="0">
                <a:solidFill>
                  <a:prstClr val="black"/>
                </a:solidFill>
                <a:latin typeface="Times New Roman" panose="02020603050405020304" pitchFamily="18" charset="0"/>
                <a:cs typeface="Times New Roman" panose="02020603050405020304" pitchFamily="18" charset="0"/>
              </a:rPr>
              <a:t>It is the Spirit who gives life; the flesh is no help at all. </a:t>
            </a:r>
            <a:r>
              <a:rPr lang="en-US" b="1" dirty="0">
                <a:solidFill>
                  <a:prstClr val="black"/>
                </a:solidFill>
                <a:latin typeface="Times New Roman" panose="02020603050405020304" pitchFamily="18" charset="0"/>
                <a:cs typeface="Times New Roman" panose="02020603050405020304" pitchFamily="18" charset="0"/>
              </a:rPr>
              <a:t>The words that I have spoken to you are </a:t>
            </a:r>
            <a:r>
              <a:rPr lang="en-US" dirty="0">
                <a:solidFill>
                  <a:prstClr val="black"/>
                </a:solidFill>
                <a:latin typeface="Times New Roman" panose="02020603050405020304" pitchFamily="18" charset="0"/>
                <a:cs typeface="Times New Roman" panose="02020603050405020304" pitchFamily="18" charset="0"/>
              </a:rPr>
              <a:t>spirit and </a:t>
            </a:r>
            <a:r>
              <a:rPr lang="en-US" b="1" dirty="0">
                <a:solidFill>
                  <a:prstClr val="black"/>
                </a:solidFill>
                <a:latin typeface="Times New Roman" panose="02020603050405020304" pitchFamily="18" charset="0"/>
                <a:cs typeface="Times New Roman" panose="02020603050405020304" pitchFamily="18" charset="0"/>
              </a:rPr>
              <a:t>life</a:t>
            </a:r>
            <a:r>
              <a:rPr lang="en-US" dirty="0">
                <a:solidFill>
                  <a:prstClr val="black"/>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76C5124C-1A9C-366B-2847-65150E826A45}"/>
              </a:ext>
            </a:extLst>
          </p:cNvPr>
          <p:cNvSpPr txBox="1"/>
          <p:nvPr/>
        </p:nvSpPr>
        <p:spPr>
          <a:xfrm>
            <a:off x="5465567" y="4679137"/>
            <a:ext cx="6726432" cy="954107"/>
          </a:xfrm>
          <a:prstGeom prst="rect">
            <a:avLst/>
          </a:prstGeom>
          <a:noFill/>
        </p:spPr>
        <p:txBody>
          <a:bodyPr wrap="square" rtlCol="0">
            <a:spAutoFit/>
          </a:bodyPr>
          <a:lstStyle/>
          <a:p>
            <a:pPr algn="ctr"/>
            <a:r>
              <a:rPr lang="en-US" sz="2000" b="1" u="sng" dirty="0">
                <a:latin typeface="Times New Roman" panose="02020603050405020304" pitchFamily="18" charset="0"/>
                <a:cs typeface="Times New Roman" panose="02020603050405020304" pitchFamily="18" charset="0"/>
              </a:rPr>
              <a:t>John 6:68</a:t>
            </a:r>
            <a:r>
              <a:rPr lang="en-US" sz="20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Simon Peter answered him, “Lord, to whom shall we go? </a:t>
            </a:r>
            <a:r>
              <a:rPr lang="en-US" b="1" dirty="0">
                <a:latin typeface="Times New Roman" panose="02020603050405020304" pitchFamily="18" charset="0"/>
                <a:cs typeface="Times New Roman" panose="02020603050405020304" pitchFamily="18" charset="0"/>
              </a:rPr>
              <a:t>You have the words of eternal life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14973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91401F78-9AF6-C2CE-8631-42A51E671637}"/>
              </a:ext>
            </a:extLst>
          </p:cNvPr>
          <p:cNvSpPr txBox="1"/>
          <p:nvPr/>
        </p:nvSpPr>
        <p:spPr>
          <a:xfrm>
            <a:off x="75511" y="3109477"/>
            <a:ext cx="526083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 Like Jesus, Moses passed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down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living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words</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God’s people.</a:t>
            </a:r>
          </a:p>
        </p:txBody>
      </p:sp>
      <p:sp>
        <p:nvSpPr>
          <p:cNvPr id="5" name="TextBox 4">
            <a:extLst>
              <a:ext uri="{FF2B5EF4-FFF2-40B4-BE49-F238E27FC236}">
                <a16:creationId xmlns:a16="http://schemas.microsoft.com/office/drawing/2014/main" id="{902E2CEA-7BE1-DF78-CD26-F933B780FD71}"/>
              </a:ext>
            </a:extLst>
          </p:cNvPr>
          <p:cNvSpPr txBox="1"/>
          <p:nvPr/>
        </p:nvSpPr>
        <p:spPr>
          <a:xfrm>
            <a:off x="5465568" y="2870950"/>
            <a:ext cx="6726432"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Acts 5:20</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and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speak to the people all </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words of this Life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69774958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BF72E75E-93D0-EB1E-FB93-7D0290848A0E}"/>
              </a:ext>
            </a:extLst>
          </p:cNvPr>
          <p:cNvSpPr txBox="1"/>
          <p:nvPr/>
        </p:nvSpPr>
        <p:spPr>
          <a:xfrm>
            <a:off x="582357" y="3133051"/>
            <a:ext cx="4867467" cy="526928"/>
          </a:xfrm>
          <a:prstGeom prst="rect">
            <a:avLst/>
          </a:prstGeom>
        </p:spPr>
        <p:txBody>
          <a:bodyPr vert="horz" lIns="91440" tIns="45720" rIns="91440" bIns="45720" rtlCol="0" anchor="t">
            <a:normAutofit lnSpcReduction="10000"/>
          </a:bodyPr>
          <a:lstStyle/>
          <a:p>
            <a:pPr marL="514350" marR="0" lvl="0" indent="-514350" algn="l" defTabSz="457200" rtl="0" eaLnBrk="1" fontAlgn="auto" latinLnBrk="0" hangingPunct="1">
              <a:lnSpc>
                <a:spcPct val="90000"/>
              </a:lnSpc>
              <a:spcBef>
                <a:spcPct val="0"/>
              </a:spcBef>
              <a:spcAft>
                <a:spcPts val="600"/>
              </a:spcAft>
              <a:buClrTx/>
              <a:buSzTx/>
              <a:buFontTx/>
              <a:buAutoNum type="arabicPeriod"/>
              <a:tabLst/>
              <a:defRPr/>
            </a:pPr>
            <a:r>
              <a:rPr kumimoji="0" lang="en-US" sz="3300" b="0" i="0" u="none" strike="noStrike" kern="1200" cap="all" spc="0" normalizeH="0" baseline="0" noProof="0" dirty="0">
                <a:ln w="3175" cmpd="sng">
                  <a:noFill/>
                </a:ln>
                <a:solidFill>
                  <a:srgbClr val="EBEBEB"/>
                </a:solidFill>
                <a:effectLst/>
                <a:uLnTx/>
                <a:uFillTx/>
                <a:latin typeface="Century Gothic" panose="020B0502020202020204"/>
                <a:ea typeface="+mn-ea"/>
                <a:cs typeface="+mn-cs"/>
              </a:rPr>
              <a:t>REVIEW:</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ED4025D-46DF-7C4B-856C-015DDE1561E5}"/>
              </a:ext>
            </a:extLst>
          </p:cNvPr>
          <p:cNvSpPr txBox="1"/>
          <p:nvPr/>
        </p:nvSpPr>
        <p:spPr>
          <a:xfrm>
            <a:off x="5465253" y="1588941"/>
            <a:ext cx="6742176" cy="1763302"/>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A5932009-23C0-2C1B-5DD9-72D567DDC969}"/>
              </a:ext>
            </a:extLst>
          </p:cNvPr>
          <p:cNvSpPr txBox="1"/>
          <p:nvPr/>
        </p:nvSpPr>
        <p:spPr>
          <a:xfrm>
            <a:off x="5464833" y="1258174"/>
            <a:ext cx="6675333"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Stephen is (falsely) accused of </a:t>
            </a:r>
            <a:r>
              <a:rPr kumimoji="0" lang="en-US" sz="2400" i="0"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blaspheming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against: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1. </a:t>
            </a:r>
            <a:r>
              <a:rPr lang="en-US" sz="2400" b="1" u="sng" dirty="0">
                <a:solidFill>
                  <a:srgbClr val="00B050"/>
                </a:solidFill>
                <a:latin typeface="Times New Roman" panose="02020603050405020304" pitchFamily="18" charset="0"/>
                <a:cs typeface="Times New Roman" panose="02020603050405020304" pitchFamily="18" charset="0"/>
              </a:rPr>
              <a:t>Moses</a:t>
            </a:r>
            <a:r>
              <a:rPr lang="en-US" sz="2400" b="1" dirty="0">
                <a:solidFill>
                  <a:srgbClr val="00B050"/>
                </a:solidFill>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(Acts 6:11b)</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2400" b="1" i="0" u="sng"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God</a:t>
            </a:r>
            <a:r>
              <a:rPr kumimoji="0" lang="en-US" sz="2400" b="1" i="0"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1200" b="1" i="0"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(Acts 6:11b)</a:t>
            </a:r>
          </a:p>
          <a:p>
            <a:pPr marL="0" marR="0" lvl="0" indent="0" defTabSz="4572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  				3. </a:t>
            </a:r>
            <a:r>
              <a:rPr lang="en-US" sz="2400" dirty="0">
                <a:solidFill>
                  <a:prstClr val="black"/>
                </a:solidFill>
                <a:latin typeface="Times New Roman" panose="02020603050405020304" pitchFamily="18" charset="0"/>
                <a:cs typeface="Times New Roman" panose="02020603050405020304" pitchFamily="18" charset="0"/>
              </a:rPr>
              <a:t>The</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u="sng" dirty="0">
                <a:solidFill>
                  <a:srgbClr val="00B050"/>
                </a:solidFill>
                <a:latin typeface="Times New Roman" panose="02020603050405020304" pitchFamily="18" charset="0"/>
                <a:cs typeface="Times New Roman" panose="02020603050405020304" pitchFamily="18" charset="0"/>
              </a:rPr>
              <a:t>Temple</a:t>
            </a:r>
            <a:r>
              <a:rPr lang="en-US" sz="2400" b="1" dirty="0">
                <a:solidFill>
                  <a:srgbClr val="00B050"/>
                </a:solidFill>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(Acts 6:13b)</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2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sng"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Law</a:t>
            </a:r>
            <a:r>
              <a:rPr kumimoji="0" lang="en-US" sz="2400" b="1" i="0"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1200" b="1" i="1"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(Acts 6:13b)</a:t>
            </a:r>
            <a:endParaRPr kumimoji="0" lang="en-US" sz="2400" b="1" i="1"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238CEEE4-C64A-B3E1-C0E5-64832E468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8509" y="3197166"/>
            <a:ext cx="4398999" cy="3441642"/>
          </a:xfrm>
          <a:prstGeom prst="rect">
            <a:avLst/>
          </a:prstGeom>
        </p:spPr>
      </p:pic>
    </p:spTree>
    <p:extLst>
      <p:ext uri="{BB962C8B-B14F-4D97-AF65-F5344CB8AC3E}">
        <p14:creationId xmlns:p14="http://schemas.microsoft.com/office/powerpoint/2010/main" val="3567632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ED4025D-46DF-7C4B-856C-015DDE1561E5}"/>
              </a:ext>
            </a:extLst>
          </p:cNvPr>
          <p:cNvSpPr txBox="1"/>
          <p:nvPr/>
        </p:nvSpPr>
        <p:spPr>
          <a:xfrm>
            <a:off x="5483456" y="1143000"/>
            <a:ext cx="6726747" cy="1609344"/>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Exodus 1</a:t>
            </a:r>
            <a:r>
              <a:rPr kumimoji="0" lang="en-US" sz="20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a:spcBef>
                <a:spcPts val="1000"/>
              </a:spcBef>
              <a:buClr>
                <a:srgbClr val="EBEBEB">
                  <a:lumMod val="40000"/>
                  <a:lumOff val="60000"/>
                </a:srgbClr>
              </a:buClr>
              <a:buSzPct val="80000"/>
              <a:defRPr/>
            </a:pPr>
            <a:r>
              <a:rPr lang="en-US" b="1" u="sng" dirty="0">
                <a:latin typeface="Times New Roman" panose="02020603050405020304" pitchFamily="18" charset="0"/>
                <a:cs typeface="Times New Roman" panose="02020603050405020304" pitchFamily="18" charset="0"/>
              </a:rPr>
              <a:t>vv. 9-10</a:t>
            </a:r>
            <a:r>
              <a:rPr lang="en-US" dirty="0">
                <a:latin typeface="Times New Roman" panose="02020603050405020304" pitchFamily="18" charset="0"/>
                <a:cs typeface="Times New Roman" panose="02020603050405020304" pitchFamily="18" charset="0"/>
              </a:rPr>
              <a:t>. And he said to his people, “Behold, </a:t>
            </a:r>
            <a:r>
              <a:rPr lang="en-US" b="1" dirty="0">
                <a:latin typeface="Times New Roman" panose="02020603050405020304" pitchFamily="18" charset="0"/>
                <a:cs typeface="Times New Roman" panose="02020603050405020304" pitchFamily="18" charset="0"/>
              </a:rPr>
              <a:t>the people of Israel are too many and too mighty for us</a:t>
            </a:r>
            <a:r>
              <a:rPr lang="en-US" dirty="0">
                <a:latin typeface="Times New Roman" panose="02020603050405020304" pitchFamily="18" charset="0"/>
                <a:cs typeface="Times New Roman" panose="02020603050405020304" pitchFamily="18" charset="0"/>
              </a:rPr>
              <a:t>. Come, let us deal shrewdly with them, </a:t>
            </a:r>
            <a:r>
              <a:rPr lang="en-US" b="1" dirty="0">
                <a:latin typeface="Times New Roman" panose="02020603050405020304" pitchFamily="18" charset="0"/>
                <a:cs typeface="Times New Roman" panose="02020603050405020304" pitchFamily="18" charset="0"/>
              </a:rPr>
              <a:t>lest they multiply</a:t>
            </a:r>
            <a:r>
              <a:rPr lang="en-US" dirty="0">
                <a:latin typeface="Times New Roman" panose="02020603050405020304" pitchFamily="18" charset="0"/>
                <a:cs typeface="Times New Roman" panose="02020603050405020304" pitchFamily="18" charset="0"/>
              </a:rPr>
              <a:t>, and, if war breaks out, </a:t>
            </a:r>
            <a:r>
              <a:rPr lang="en-US" b="1" dirty="0">
                <a:latin typeface="Times New Roman" panose="02020603050405020304" pitchFamily="18" charset="0"/>
                <a:cs typeface="Times New Roman" panose="02020603050405020304" pitchFamily="18" charset="0"/>
              </a:rPr>
              <a:t>they join our enemies and fight against us</a:t>
            </a:r>
            <a:r>
              <a:rPr lang="en-US" dirty="0">
                <a:latin typeface="Times New Roman" panose="02020603050405020304" pitchFamily="18" charset="0"/>
                <a:cs typeface="Times New Roman" panose="02020603050405020304" pitchFamily="18" charset="0"/>
              </a:rPr>
              <a:t> and escape from the land.”</a:t>
            </a:r>
          </a:p>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401F78-9AF6-C2CE-8631-42A51E671637}"/>
              </a:ext>
            </a:extLst>
          </p:cNvPr>
          <p:cNvSpPr txBox="1"/>
          <p:nvPr/>
        </p:nvSpPr>
        <p:spPr>
          <a:xfrm>
            <a:off x="137160" y="2523744"/>
            <a:ext cx="5260830" cy="2062103"/>
          </a:xfrm>
          <a:prstGeom prst="rect">
            <a:avLst/>
          </a:prstGeom>
          <a:noFill/>
        </p:spPr>
        <p:txBody>
          <a:bodyPr wrap="square" rtlCol="0">
            <a:spAutoFit/>
          </a:bodyPr>
          <a:lstStyle/>
          <a:p>
            <a:pPr marL="514350" indent="-514350">
              <a:buAutoNum type="arabicPeriod"/>
            </a:pPr>
            <a:r>
              <a:rPr lang="en-US" sz="3200" dirty="0">
                <a:solidFill>
                  <a:schemeClr val="bg1"/>
                </a:solidFill>
                <a:latin typeface="Times New Roman" panose="02020603050405020304" pitchFamily="18" charset="0"/>
                <a:cs typeface="Times New Roman" panose="02020603050405020304" pitchFamily="18" charset="0"/>
              </a:rPr>
              <a:t>Like baby Jesus, God </a:t>
            </a:r>
            <a:r>
              <a:rPr lang="en-US" sz="3200" u="sng" dirty="0">
                <a:solidFill>
                  <a:srgbClr val="FFFF00"/>
                </a:solidFill>
                <a:latin typeface="Times New Roman" panose="02020603050405020304" pitchFamily="18" charset="0"/>
                <a:cs typeface="Times New Roman" panose="02020603050405020304" pitchFamily="18" charset="0"/>
              </a:rPr>
              <a:t>sovereignly</a:t>
            </a:r>
            <a:r>
              <a:rPr lang="en-US" sz="3200" dirty="0">
                <a:solidFill>
                  <a:schemeClr val="bg1"/>
                </a:solidFill>
                <a:latin typeface="Times New Roman" panose="02020603050405020304" pitchFamily="18" charset="0"/>
                <a:cs typeface="Times New Roman" panose="02020603050405020304" pitchFamily="18" charset="0"/>
              </a:rPr>
              <a:t> </a:t>
            </a:r>
            <a:r>
              <a:rPr lang="en-US" sz="3200" u="sng" dirty="0">
                <a:solidFill>
                  <a:srgbClr val="FFFF00"/>
                </a:solidFill>
                <a:latin typeface="Times New Roman" panose="02020603050405020304" pitchFamily="18" charset="0"/>
                <a:cs typeface="Times New Roman" panose="02020603050405020304" pitchFamily="18" charset="0"/>
              </a:rPr>
              <a:t>rescued</a:t>
            </a:r>
            <a:r>
              <a:rPr lang="en-US" sz="3200" dirty="0">
                <a:solidFill>
                  <a:schemeClr val="bg1"/>
                </a:solidFill>
                <a:latin typeface="Times New Roman" panose="02020603050405020304" pitchFamily="18" charset="0"/>
                <a:cs typeface="Times New Roman" panose="02020603050405020304" pitchFamily="18" charset="0"/>
              </a:rPr>
              <a:t> </a:t>
            </a:r>
          </a:p>
          <a:p>
            <a:r>
              <a:rPr lang="en-US" sz="3200" dirty="0">
                <a:solidFill>
                  <a:schemeClr val="bg1"/>
                </a:solidFill>
                <a:latin typeface="Times New Roman" panose="02020603050405020304" pitchFamily="18" charset="0"/>
                <a:cs typeface="Times New Roman" panose="02020603050405020304" pitchFamily="18" charset="0"/>
              </a:rPr>
              <a:t>     baby Moses from </a:t>
            </a:r>
          </a:p>
          <a:p>
            <a:r>
              <a:rPr lang="en-US" sz="3200" dirty="0">
                <a:solidFill>
                  <a:schemeClr val="bg1"/>
                </a:solidFill>
                <a:latin typeface="Times New Roman" panose="02020603050405020304" pitchFamily="18" charset="0"/>
                <a:cs typeface="Times New Roman" panose="02020603050405020304" pitchFamily="18" charset="0"/>
              </a:rPr>
              <a:t>     certain </a:t>
            </a:r>
            <a:r>
              <a:rPr lang="en-US" sz="3200" u="sng" dirty="0">
                <a:solidFill>
                  <a:srgbClr val="FFFF00"/>
                </a:solidFill>
                <a:latin typeface="Times New Roman" panose="02020603050405020304" pitchFamily="18" charset="0"/>
                <a:cs typeface="Times New Roman" panose="02020603050405020304" pitchFamily="18" charset="0"/>
              </a:rPr>
              <a:t>death</a:t>
            </a:r>
            <a:r>
              <a:rPr lang="en-US" sz="3200" dirty="0">
                <a:solidFill>
                  <a:schemeClr val="bg1"/>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783E2628-E95F-0988-4D79-966B111D44A0}"/>
              </a:ext>
            </a:extLst>
          </p:cNvPr>
          <p:cNvSpPr txBox="1"/>
          <p:nvPr/>
        </p:nvSpPr>
        <p:spPr>
          <a:xfrm>
            <a:off x="5474144" y="3016125"/>
            <a:ext cx="6726747" cy="1477328"/>
          </a:xfrm>
          <a:prstGeom prst="rect">
            <a:avLst/>
          </a:prstGeom>
          <a:noFill/>
        </p:spPr>
        <p:txBody>
          <a:bodyPr wrap="square" rtlCol="0">
            <a:spAutoFit/>
          </a:bodyPr>
          <a:lstStyle/>
          <a:p>
            <a:r>
              <a:rPr lang="en-US" b="1" u="sng" dirty="0">
                <a:latin typeface="Times New Roman" panose="02020603050405020304" pitchFamily="18" charset="0"/>
                <a:cs typeface="Times New Roman" panose="02020603050405020304" pitchFamily="18" charset="0"/>
              </a:rPr>
              <a:t>vv. 16-17</a:t>
            </a:r>
            <a:r>
              <a:rPr lang="en-US" dirty="0">
                <a:latin typeface="Times New Roman" panose="02020603050405020304" pitchFamily="18" charset="0"/>
                <a:cs typeface="Times New Roman" panose="02020603050405020304" pitchFamily="18" charset="0"/>
              </a:rPr>
              <a:t>. “Then the </a:t>
            </a:r>
            <a:r>
              <a:rPr lang="en-US" b="1" dirty="0">
                <a:latin typeface="Times New Roman" panose="02020603050405020304" pitchFamily="18" charset="0"/>
                <a:cs typeface="Times New Roman" panose="02020603050405020304" pitchFamily="18" charset="0"/>
              </a:rPr>
              <a:t>king of Egypt said to the Hebrew midwives </a:t>
            </a:r>
            <a:r>
              <a:rPr lang="en-US" dirty="0">
                <a:latin typeface="Times New Roman" panose="02020603050405020304" pitchFamily="18" charset="0"/>
                <a:cs typeface="Times New Roman" panose="02020603050405020304" pitchFamily="18" charset="0"/>
              </a:rPr>
              <a:t>… When you serve as midwife to the Hebrew women and see them on the birthstool, </a:t>
            </a:r>
            <a:r>
              <a:rPr lang="en-US" b="1" dirty="0">
                <a:latin typeface="Times New Roman" panose="02020603050405020304" pitchFamily="18" charset="0"/>
                <a:cs typeface="Times New Roman" panose="02020603050405020304" pitchFamily="18" charset="0"/>
              </a:rPr>
              <a:t>if it is a son, you shall kill him</a:t>
            </a:r>
            <a:r>
              <a:rPr lang="en-US" dirty="0">
                <a:latin typeface="Times New Roman" panose="02020603050405020304" pitchFamily="18" charset="0"/>
                <a:cs typeface="Times New Roman" panose="02020603050405020304" pitchFamily="18" charset="0"/>
              </a:rPr>
              <a:t>, but if it is a daughter, she shall live.” But the </a:t>
            </a:r>
            <a:r>
              <a:rPr lang="en-US" b="1" dirty="0">
                <a:latin typeface="Times New Roman" panose="02020603050405020304" pitchFamily="18" charset="0"/>
                <a:cs typeface="Times New Roman" panose="02020603050405020304" pitchFamily="18" charset="0"/>
              </a:rPr>
              <a:t>midwives feared God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did not do </a:t>
            </a:r>
            <a:r>
              <a:rPr lang="en-US" dirty="0">
                <a:latin typeface="Times New Roman" panose="02020603050405020304" pitchFamily="18" charset="0"/>
                <a:cs typeface="Times New Roman" panose="02020603050405020304" pitchFamily="18" charset="0"/>
              </a:rPr>
              <a:t>as the king of Egypt commanded them, but let the male children live.</a:t>
            </a:r>
          </a:p>
        </p:txBody>
      </p:sp>
      <p:sp>
        <p:nvSpPr>
          <p:cNvPr id="8" name="TextBox 7">
            <a:extLst>
              <a:ext uri="{FF2B5EF4-FFF2-40B4-BE49-F238E27FC236}">
                <a16:creationId xmlns:a16="http://schemas.microsoft.com/office/drawing/2014/main" id="{00A899F8-F9E8-4062-E56F-73B92C307300}"/>
              </a:ext>
            </a:extLst>
          </p:cNvPr>
          <p:cNvSpPr txBox="1"/>
          <p:nvPr/>
        </p:nvSpPr>
        <p:spPr>
          <a:xfrm>
            <a:off x="5455941" y="4781415"/>
            <a:ext cx="6736059" cy="646331"/>
          </a:xfrm>
          <a:prstGeom prst="rect">
            <a:avLst/>
          </a:prstGeom>
          <a:noFill/>
        </p:spPr>
        <p:txBody>
          <a:bodyPr wrap="square" rtlCol="0">
            <a:spAutoFit/>
          </a:bodyPr>
          <a:lstStyle/>
          <a:p>
            <a:pPr algn="l" rtl="0"/>
            <a:r>
              <a:rPr lang="en-US" b="1" u="sng" dirty="0">
                <a:latin typeface="Times New Roman" panose="02020603050405020304" pitchFamily="18" charset="0"/>
                <a:cs typeface="Times New Roman" panose="02020603050405020304" pitchFamily="18" charset="0"/>
              </a:rPr>
              <a:t>v.20</a:t>
            </a:r>
            <a:r>
              <a:rPr lang="en-US" dirty="0">
                <a:latin typeface="Times New Roman" panose="02020603050405020304" pitchFamily="18" charset="0"/>
                <a:cs typeface="Times New Roman" panose="02020603050405020304" pitchFamily="18" charset="0"/>
              </a:rPr>
              <a:t>. So God dealt well with the midwives. And the people multiplied and grew very strong.</a:t>
            </a:r>
          </a:p>
        </p:txBody>
      </p:sp>
      <p:sp>
        <p:nvSpPr>
          <p:cNvPr id="10" name="TextBox 9">
            <a:extLst>
              <a:ext uri="{FF2B5EF4-FFF2-40B4-BE49-F238E27FC236}">
                <a16:creationId xmlns:a16="http://schemas.microsoft.com/office/drawing/2014/main" id="{148487DC-6E9B-917D-4F9C-5157CD7856EE}"/>
              </a:ext>
            </a:extLst>
          </p:cNvPr>
          <p:cNvSpPr txBox="1"/>
          <p:nvPr/>
        </p:nvSpPr>
        <p:spPr>
          <a:xfrm>
            <a:off x="5452893" y="5715000"/>
            <a:ext cx="6717435" cy="923330"/>
          </a:xfrm>
          <a:prstGeom prst="rect">
            <a:avLst/>
          </a:prstGeom>
          <a:noFill/>
        </p:spPr>
        <p:txBody>
          <a:bodyPr wrap="square" rtlCol="0">
            <a:spAutoFit/>
          </a:bodyPr>
          <a:lstStyle/>
          <a:p>
            <a:pPr algn="l" rtl="0"/>
            <a:r>
              <a:rPr lang="en-US" b="1" dirty="0">
                <a:latin typeface="Times New Roman" panose="02020603050405020304" pitchFamily="18" charset="0"/>
                <a:cs typeface="Times New Roman" panose="02020603050405020304" pitchFamily="18" charset="0"/>
              </a:rPr>
              <a:t>v.22</a:t>
            </a:r>
            <a:r>
              <a:rPr lang="en-US" dirty="0">
                <a:latin typeface="Times New Roman" panose="02020603050405020304" pitchFamily="18" charset="0"/>
                <a:cs typeface="Times New Roman" panose="02020603050405020304" pitchFamily="18" charset="0"/>
              </a:rPr>
              <a:t>. Then Pharaoh commanded </a:t>
            </a:r>
            <a:r>
              <a:rPr lang="en-US" b="1" dirty="0">
                <a:latin typeface="Times New Roman" panose="02020603050405020304" pitchFamily="18" charset="0"/>
                <a:cs typeface="Times New Roman" panose="02020603050405020304" pitchFamily="18" charset="0"/>
              </a:rPr>
              <a:t>all his people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Every son that is born to the Hebrews you shall cast into the Nile</a:t>
            </a:r>
            <a:r>
              <a:rPr lang="en-US" dirty="0">
                <a:latin typeface="Times New Roman" panose="02020603050405020304" pitchFamily="18" charset="0"/>
                <a:cs typeface="Times New Roman" panose="02020603050405020304" pitchFamily="18" charset="0"/>
              </a:rPr>
              <a:t>, but you shall let every daughter live.”</a:t>
            </a:r>
          </a:p>
        </p:txBody>
      </p:sp>
    </p:spTree>
    <p:extLst>
      <p:ext uri="{BB962C8B-B14F-4D97-AF65-F5344CB8AC3E}">
        <p14:creationId xmlns:p14="http://schemas.microsoft.com/office/powerpoint/2010/main" val="1138073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ED4025D-46DF-7C4B-856C-015DDE1561E5}"/>
              </a:ext>
            </a:extLst>
          </p:cNvPr>
          <p:cNvSpPr txBox="1"/>
          <p:nvPr/>
        </p:nvSpPr>
        <p:spPr>
          <a:xfrm>
            <a:off x="5474144" y="1143000"/>
            <a:ext cx="6726747" cy="1089313"/>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Romans 5:6</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spcBef>
                <a:spcPts val="1000"/>
              </a:spcBef>
              <a:buClr>
                <a:srgbClr val="EBEBEB">
                  <a:lumMod val="40000"/>
                  <a:lumOff val="60000"/>
                </a:srgbClr>
              </a:buClr>
              <a:buSzPct val="80000"/>
              <a:defRPr/>
            </a:pPr>
            <a:r>
              <a:rPr lang="en-US" dirty="0">
                <a:solidFill>
                  <a:prstClr val="black"/>
                </a:solidFill>
                <a:latin typeface="Times New Roman" panose="02020603050405020304" pitchFamily="18" charset="0"/>
                <a:cs typeface="Times New Roman" panose="02020603050405020304" pitchFamily="18" charset="0"/>
              </a:rPr>
              <a:t>For while we were still weak, </a:t>
            </a:r>
            <a:r>
              <a:rPr lang="en-US" b="1" dirty="0">
                <a:solidFill>
                  <a:prstClr val="black"/>
                </a:solidFill>
                <a:latin typeface="Times New Roman" panose="02020603050405020304" pitchFamily="18" charset="0"/>
                <a:cs typeface="Times New Roman" panose="02020603050405020304" pitchFamily="18" charset="0"/>
              </a:rPr>
              <a:t>at the right time Christ died </a:t>
            </a:r>
            <a:r>
              <a:rPr lang="en-US" dirty="0">
                <a:solidFill>
                  <a:prstClr val="black"/>
                </a:solidFill>
                <a:latin typeface="Times New Roman" panose="02020603050405020304" pitchFamily="18" charset="0"/>
                <a:cs typeface="Times New Roman" panose="02020603050405020304" pitchFamily="18" charset="0"/>
              </a:rPr>
              <a:t>for the ungodly.</a:t>
            </a:r>
          </a:p>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401F78-9AF6-C2CE-8631-42A51E671637}"/>
              </a:ext>
            </a:extLst>
          </p:cNvPr>
          <p:cNvSpPr txBox="1"/>
          <p:nvPr/>
        </p:nvSpPr>
        <p:spPr>
          <a:xfrm>
            <a:off x="137160" y="2523744"/>
            <a:ext cx="5260830" cy="2062103"/>
          </a:xfrm>
          <a:prstGeom prst="rect">
            <a:avLst/>
          </a:prstGeom>
          <a:noFill/>
        </p:spPr>
        <p:txBody>
          <a:bodyPr wrap="square" rtlCol="0">
            <a:spAutoFit/>
          </a:bodyPr>
          <a:lstStyle/>
          <a:p>
            <a:pPr marL="514350" marR="0" lvl="0" indent="-514350" algn="l" defTabSz="4572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Like baby Jesus, God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sovereignly</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rescued</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baby Moses from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certain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death</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7" name="TextBox 6">
            <a:extLst>
              <a:ext uri="{FF2B5EF4-FFF2-40B4-BE49-F238E27FC236}">
                <a16:creationId xmlns:a16="http://schemas.microsoft.com/office/drawing/2014/main" id="{783E2628-E95F-0988-4D79-966B111D44A0}"/>
              </a:ext>
            </a:extLst>
          </p:cNvPr>
          <p:cNvSpPr txBox="1"/>
          <p:nvPr/>
        </p:nvSpPr>
        <p:spPr>
          <a:xfrm>
            <a:off x="5474144" y="2622162"/>
            <a:ext cx="6726747" cy="1231106"/>
          </a:xfrm>
          <a:prstGeom prst="rect">
            <a:avLst/>
          </a:prstGeom>
          <a:noFill/>
        </p:spPr>
        <p:txBody>
          <a:bodyPr wrap="square" rtlCol="0">
            <a:spAutoFit/>
          </a:bodyPr>
          <a:lstStyle/>
          <a:p>
            <a:pPr lvl="0" algn="ctr"/>
            <a:r>
              <a:rPr lang="en-US" sz="2000" b="1" u="sng" dirty="0">
                <a:solidFill>
                  <a:prstClr val="black"/>
                </a:solidFill>
                <a:latin typeface="Times New Roman" panose="02020603050405020304" pitchFamily="18" charset="0"/>
                <a:cs typeface="Times New Roman" panose="02020603050405020304" pitchFamily="18" charset="0"/>
              </a:rPr>
              <a:t>Acts 2:23</a:t>
            </a:r>
            <a:r>
              <a:rPr lang="en-US" sz="2000" b="1" dirty="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(ESV)</a:t>
            </a:r>
          </a:p>
          <a:p>
            <a:pPr lvl="0" algn="ctr"/>
            <a:r>
              <a:rPr lang="en-US" dirty="0">
                <a:solidFill>
                  <a:prstClr val="black"/>
                </a:solidFill>
                <a:latin typeface="Times New Roman" panose="02020603050405020304" pitchFamily="18" charset="0"/>
                <a:cs typeface="Times New Roman" panose="02020603050405020304" pitchFamily="18" charset="0"/>
              </a:rPr>
              <a:t>this Jesus, delivered up </a:t>
            </a:r>
            <a:r>
              <a:rPr lang="en-US" b="1" dirty="0">
                <a:solidFill>
                  <a:prstClr val="black"/>
                </a:solidFill>
                <a:latin typeface="Times New Roman" panose="02020603050405020304" pitchFamily="18" charset="0"/>
                <a:cs typeface="Times New Roman" panose="02020603050405020304" pitchFamily="18" charset="0"/>
              </a:rPr>
              <a:t>according to the definite plan and foreknowledge of God</a:t>
            </a:r>
            <a:r>
              <a:rPr lang="en-US" dirty="0">
                <a:solidFill>
                  <a:prstClr val="black"/>
                </a:solidFill>
                <a:latin typeface="Times New Roman" panose="02020603050405020304" pitchFamily="18" charset="0"/>
                <a:cs typeface="Times New Roman" panose="02020603050405020304" pitchFamily="18" charset="0"/>
              </a:rPr>
              <a:t>, you crucified and killed by the hands of lawless men.</a:t>
            </a:r>
          </a:p>
        </p:txBody>
      </p:sp>
      <p:sp>
        <p:nvSpPr>
          <p:cNvPr id="8" name="TextBox 7">
            <a:extLst>
              <a:ext uri="{FF2B5EF4-FFF2-40B4-BE49-F238E27FC236}">
                <a16:creationId xmlns:a16="http://schemas.microsoft.com/office/drawing/2014/main" id="{00A899F8-F9E8-4062-E56F-73B92C307300}"/>
              </a:ext>
            </a:extLst>
          </p:cNvPr>
          <p:cNvSpPr txBox="1"/>
          <p:nvPr/>
        </p:nvSpPr>
        <p:spPr>
          <a:xfrm>
            <a:off x="5474144" y="4243117"/>
            <a:ext cx="6736059" cy="1508105"/>
          </a:xfrm>
          <a:prstGeom prst="rect">
            <a:avLst/>
          </a:prstGeom>
          <a:noFill/>
        </p:spPr>
        <p:txBody>
          <a:bodyPr wrap="square" rtlCol="0">
            <a:spAutoFit/>
          </a:bodyPr>
          <a:lstStyle/>
          <a:p>
            <a:pPr lvl="0" algn="ctr"/>
            <a:r>
              <a:rPr lang="en-US" sz="2000" b="1" u="sng" dirty="0">
                <a:solidFill>
                  <a:prstClr val="black"/>
                </a:solidFill>
                <a:latin typeface="Times New Roman" panose="02020603050405020304" pitchFamily="18" charset="0"/>
                <a:cs typeface="Times New Roman" panose="02020603050405020304" pitchFamily="18" charset="0"/>
              </a:rPr>
              <a:t>Matthew 2:16</a:t>
            </a:r>
            <a:r>
              <a:rPr lang="en-US" sz="2000" b="1" dirty="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(ESV)</a:t>
            </a:r>
          </a:p>
          <a:p>
            <a:pPr lvl="0" algn="ctr"/>
            <a:r>
              <a:rPr lang="en-US" dirty="0">
                <a:solidFill>
                  <a:prstClr val="black"/>
                </a:solidFill>
                <a:latin typeface="Times New Roman" panose="02020603050405020304" pitchFamily="18" charset="0"/>
                <a:cs typeface="Times New Roman" panose="02020603050405020304" pitchFamily="18" charset="0"/>
              </a:rPr>
              <a:t>Then </a:t>
            </a:r>
            <a:r>
              <a:rPr lang="en-US" b="1" dirty="0">
                <a:solidFill>
                  <a:prstClr val="black"/>
                </a:solidFill>
                <a:latin typeface="Times New Roman" panose="02020603050405020304" pitchFamily="18" charset="0"/>
                <a:cs typeface="Times New Roman" panose="02020603050405020304" pitchFamily="18" charset="0"/>
              </a:rPr>
              <a:t>Herod</a:t>
            </a:r>
            <a:r>
              <a:rPr lang="en-US" dirty="0">
                <a:solidFill>
                  <a:prstClr val="black"/>
                </a:solidFill>
                <a:latin typeface="Times New Roman" panose="02020603050405020304" pitchFamily="18" charset="0"/>
                <a:cs typeface="Times New Roman" panose="02020603050405020304" pitchFamily="18" charset="0"/>
              </a:rPr>
              <a:t>, when he saw that he had been tricked by the wise men, became furious, and </a:t>
            </a:r>
            <a:r>
              <a:rPr lang="en-US" b="1" dirty="0">
                <a:solidFill>
                  <a:prstClr val="black"/>
                </a:solidFill>
                <a:latin typeface="Times New Roman" panose="02020603050405020304" pitchFamily="18" charset="0"/>
                <a:cs typeface="Times New Roman" panose="02020603050405020304" pitchFamily="18" charset="0"/>
              </a:rPr>
              <a:t>he sent and killed all the male children </a:t>
            </a:r>
            <a:r>
              <a:rPr lang="en-US" dirty="0">
                <a:solidFill>
                  <a:prstClr val="black"/>
                </a:solidFill>
                <a:latin typeface="Times New Roman" panose="02020603050405020304" pitchFamily="18" charset="0"/>
                <a:cs typeface="Times New Roman" panose="02020603050405020304" pitchFamily="18" charset="0"/>
              </a:rPr>
              <a:t>in Bethlehem and in all that region who </a:t>
            </a:r>
            <a:r>
              <a:rPr lang="en-US" b="1" dirty="0">
                <a:solidFill>
                  <a:prstClr val="black"/>
                </a:solidFill>
                <a:latin typeface="Times New Roman" panose="02020603050405020304" pitchFamily="18" charset="0"/>
                <a:cs typeface="Times New Roman" panose="02020603050405020304" pitchFamily="18" charset="0"/>
              </a:rPr>
              <a:t>were two years old or under</a:t>
            </a:r>
            <a:r>
              <a:rPr lang="en-US" dirty="0">
                <a:solidFill>
                  <a:prstClr val="black"/>
                </a:solidFill>
                <a:latin typeface="Times New Roman" panose="02020603050405020304" pitchFamily="18" charset="0"/>
                <a:cs typeface="Times New Roman" panose="02020603050405020304" pitchFamily="18" charset="0"/>
              </a:rPr>
              <a:t>, according to the time that he had ascertained from the wise men.</a:t>
            </a:r>
          </a:p>
        </p:txBody>
      </p:sp>
    </p:spTree>
    <p:extLst>
      <p:ext uri="{BB962C8B-B14F-4D97-AF65-F5344CB8AC3E}">
        <p14:creationId xmlns:p14="http://schemas.microsoft.com/office/powerpoint/2010/main" val="17846375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ED4025D-46DF-7C4B-856C-015DDE1561E5}"/>
              </a:ext>
            </a:extLst>
          </p:cNvPr>
          <p:cNvSpPr txBox="1"/>
          <p:nvPr/>
        </p:nvSpPr>
        <p:spPr>
          <a:xfrm>
            <a:off x="5483456" y="1143000"/>
            <a:ext cx="6726747" cy="1371600"/>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Exodus 4</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spcBef>
                <a:spcPts val="1000"/>
              </a:spcBef>
              <a:buClr>
                <a:srgbClr val="EBEBEB">
                  <a:lumMod val="40000"/>
                  <a:lumOff val="60000"/>
                </a:srgbClr>
              </a:buClr>
              <a:buSzPct val="80000"/>
              <a:defRPr/>
            </a:pPr>
            <a:r>
              <a:rPr kumimoji="0" lang="en-US"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v.10</a:t>
            </a:r>
            <a:r>
              <a:rPr lang="en-US" dirty="0">
                <a:solidFill>
                  <a:prstClr val="black"/>
                </a:solidFill>
                <a:latin typeface="Times New Roman" panose="02020603050405020304" pitchFamily="18" charset="0"/>
                <a:cs typeface="Times New Roman" panose="02020603050405020304" pitchFamily="18" charset="0"/>
              </a:rPr>
              <a:t>. </a:t>
            </a:r>
            <a:r>
              <a:rPr lang="en-US" b="1" u="sng" dirty="0">
                <a:solidFill>
                  <a:prstClr val="black"/>
                </a:solidFill>
                <a:latin typeface="Times New Roman" panose="02020603050405020304" pitchFamily="18" charset="0"/>
                <a:cs typeface="Times New Roman" panose="02020603050405020304" pitchFamily="18" charset="0"/>
              </a:rPr>
              <a:t>But</a:t>
            </a:r>
            <a:r>
              <a:rPr lang="en-US" b="1" dirty="0">
                <a:solidFill>
                  <a:prstClr val="black"/>
                </a:solidFill>
                <a:latin typeface="Times New Roman" panose="02020603050405020304" pitchFamily="18" charset="0"/>
                <a:cs typeface="Times New Roman" panose="02020603050405020304" pitchFamily="18" charset="0"/>
              </a:rPr>
              <a:t> Moses said </a:t>
            </a:r>
            <a:r>
              <a:rPr lang="en-US" dirty="0">
                <a:solidFill>
                  <a:prstClr val="black"/>
                </a:solidFill>
                <a:latin typeface="Times New Roman" panose="02020603050405020304" pitchFamily="18" charset="0"/>
                <a:cs typeface="Times New Roman" panose="02020603050405020304" pitchFamily="18" charset="0"/>
              </a:rPr>
              <a:t>to the LORD, “Oh, my Lord, </a:t>
            </a:r>
            <a:r>
              <a:rPr lang="en-US" b="1" dirty="0">
                <a:solidFill>
                  <a:prstClr val="black"/>
                </a:solidFill>
                <a:latin typeface="Times New Roman" panose="02020603050405020304" pitchFamily="18" charset="0"/>
                <a:cs typeface="Times New Roman" panose="02020603050405020304" pitchFamily="18" charset="0"/>
              </a:rPr>
              <a:t>I am not eloquent</a:t>
            </a:r>
            <a:r>
              <a:rPr lang="en-US" dirty="0">
                <a:solidFill>
                  <a:prstClr val="black"/>
                </a:solidFill>
                <a:latin typeface="Times New Roman" panose="02020603050405020304" pitchFamily="18" charset="0"/>
                <a:cs typeface="Times New Roman" panose="02020603050405020304" pitchFamily="18" charset="0"/>
              </a:rPr>
              <a:t>, either in the past or since you have spoken to your servant, but </a:t>
            </a:r>
            <a:r>
              <a:rPr lang="en-US" b="1" dirty="0">
                <a:solidFill>
                  <a:prstClr val="black"/>
                </a:solidFill>
                <a:latin typeface="Times New Roman" panose="02020603050405020304" pitchFamily="18" charset="0"/>
                <a:cs typeface="Times New Roman" panose="02020603050405020304" pitchFamily="18" charset="0"/>
              </a:rPr>
              <a:t>I am slow of speech and of tongue</a:t>
            </a:r>
            <a:r>
              <a:rPr lang="en-US" dirty="0">
                <a:solidFill>
                  <a:prstClr val="black"/>
                </a:solidFill>
                <a:latin typeface="Times New Roman" panose="02020603050405020304" pitchFamily="18" charset="0"/>
                <a:cs typeface="Times New Roman" panose="02020603050405020304" pitchFamily="18" charset="0"/>
              </a:rPr>
              <a:t>.”</a:t>
            </a:r>
          </a:p>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401F78-9AF6-C2CE-8631-42A51E671637}"/>
              </a:ext>
            </a:extLst>
          </p:cNvPr>
          <p:cNvSpPr txBox="1"/>
          <p:nvPr/>
        </p:nvSpPr>
        <p:spPr>
          <a:xfrm>
            <a:off x="79852" y="2890391"/>
            <a:ext cx="5260830" cy="1077218"/>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 Like Jesus, Moses was </a:t>
            </a:r>
          </a:p>
          <a:p>
            <a:pPr marR="0" lvl="0" algn="l" defTabSz="457200" rtl="0" eaLnBrk="1" fontAlgn="auto" latinLnBrk="0" hangingPunct="1">
              <a:lnSpc>
                <a:spcPct val="100000"/>
              </a:lnSpc>
              <a:spcBef>
                <a:spcPts val="0"/>
              </a:spcBef>
              <a:spcAft>
                <a:spcPts val="0"/>
              </a:spcAft>
              <a:buClrTx/>
              <a:buSzTx/>
              <a:tabLst/>
              <a:defRPr/>
            </a:pPr>
            <a:r>
              <a:rPr lang="en-US" sz="3200" dirty="0">
                <a:solidFill>
                  <a:prstClr val="white"/>
                </a:solidFill>
                <a:latin typeface="Times New Roman" panose="02020603050405020304" pitchFamily="18" charset="0"/>
                <a:cs typeface="Times New Roman" panose="02020603050405020304" pitchFamily="18" charset="0"/>
              </a:rPr>
              <a:t>    </a:t>
            </a:r>
            <a:r>
              <a:rPr lang="en-US" sz="3200" u="sng" dirty="0">
                <a:solidFill>
                  <a:srgbClr val="FFFF00"/>
                </a:solidFill>
                <a:latin typeface="Times New Roman" panose="02020603050405020304" pitchFamily="18" charset="0"/>
                <a:cs typeface="Times New Roman" panose="02020603050405020304" pitchFamily="18" charset="0"/>
              </a:rPr>
              <a:t>mighty</a:t>
            </a:r>
            <a:r>
              <a:rPr lang="en-US" sz="3200" dirty="0">
                <a:solidFill>
                  <a:prstClr val="white"/>
                </a:solidFill>
                <a:latin typeface="Times New Roman" panose="02020603050405020304" pitchFamily="18" charset="0"/>
                <a:cs typeface="Times New Roman" panose="02020603050405020304" pitchFamily="18" charset="0"/>
              </a:rPr>
              <a:t> in </a:t>
            </a:r>
            <a:r>
              <a:rPr lang="en-US" sz="3200" u="sng" dirty="0">
                <a:solidFill>
                  <a:srgbClr val="FFFF00"/>
                </a:solidFill>
                <a:latin typeface="Times New Roman" panose="02020603050405020304" pitchFamily="18" charset="0"/>
                <a:cs typeface="Times New Roman" panose="02020603050405020304" pitchFamily="18" charset="0"/>
              </a:rPr>
              <a:t>words</a:t>
            </a:r>
            <a:r>
              <a:rPr lang="en-US" sz="3200" dirty="0">
                <a:solidFill>
                  <a:prstClr val="white"/>
                </a:solidFill>
                <a:latin typeface="Times New Roman" panose="02020603050405020304" pitchFamily="18" charset="0"/>
                <a:cs typeface="Times New Roman" panose="02020603050405020304" pitchFamily="18" charset="0"/>
              </a:rPr>
              <a:t> and </a:t>
            </a:r>
            <a:r>
              <a:rPr lang="en-US" sz="3200" u="sng" dirty="0">
                <a:solidFill>
                  <a:srgbClr val="FFFF00"/>
                </a:solidFill>
                <a:latin typeface="Times New Roman" panose="02020603050405020304" pitchFamily="18" charset="0"/>
                <a:cs typeface="Times New Roman" panose="02020603050405020304" pitchFamily="18" charset="0"/>
              </a:rPr>
              <a:t>deeds</a:t>
            </a:r>
            <a:r>
              <a:rPr lang="en-US" sz="3200" dirty="0">
                <a:solidFill>
                  <a:prstClr val="white"/>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783E2628-E95F-0988-4D79-966B111D44A0}"/>
              </a:ext>
            </a:extLst>
          </p:cNvPr>
          <p:cNvSpPr txBox="1"/>
          <p:nvPr/>
        </p:nvSpPr>
        <p:spPr>
          <a:xfrm>
            <a:off x="5483455" y="2663044"/>
            <a:ext cx="6726747" cy="923330"/>
          </a:xfrm>
          <a:prstGeom prst="rect">
            <a:avLst/>
          </a:prstGeom>
          <a:noFill/>
        </p:spPr>
        <p:txBody>
          <a:bodyPr wrap="square" rtlCol="0">
            <a:spAutoFit/>
          </a:bodyPr>
          <a:lstStyle/>
          <a:p>
            <a:pPr lvl="0"/>
            <a:r>
              <a:rPr lang="en-US" b="1" u="sng" dirty="0">
                <a:solidFill>
                  <a:prstClr val="black"/>
                </a:solidFill>
                <a:latin typeface="Times New Roman" panose="02020603050405020304" pitchFamily="18" charset="0"/>
                <a:cs typeface="Times New Roman" panose="02020603050405020304" pitchFamily="18" charset="0"/>
              </a:rPr>
              <a:t>v.1</a:t>
            </a:r>
            <a:r>
              <a:rPr lang="en-US" b="1"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Then Moses answered, “</a:t>
            </a:r>
            <a:r>
              <a:rPr lang="en-US" b="1" u="sng" dirty="0">
                <a:solidFill>
                  <a:prstClr val="black"/>
                </a:solidFill>
                <a:latin typeface="Times New Roman" panose="02020603050405020304" pitchFamily="18" charset="0"/>
                <a:cs typeface="Times New Roman" panose="02020603050405020304" pitchFamily="18" charset="0"/>
              </a:rPr>
              <a:t>But</a:t>
            </a:r>
            <a:r>
              <a:rPr lang="en-US" dirty="0">
                <a:solidFill>
                  <a:prstClr val="black"/>
                </a:solidFill>
                <a:latin typeface="Times New Roman" panose="02020603050405020304" pitchFamily="18" charset="0"/>
                <a:cs typeface="Times New Roman" panose="02020603050405020304" pitchFamily="18" charset="0"/>
              </a:rPr>
              <a:t> behold, they will not believe me or listen to my voice, for they will say, ‘The LORD did not appear to you.’ ”</a:t>
            </a:r>
          </a:p>
        </p:txBody>
      </p:sp>
      <p:sp>
        <p:nvSpPr>
          <p:cNvPr id="8" name="TextBox 7">
            <a:extLst>
              <a:ext uri="{FF2B5EF4-FFF2-40B4-BE49-F238E27FC236}">
                <a16:creationId xmlns:a16="http://schemas.microsoft.com/office/drawing/2014/main" id="{00A899F8-F9E8-4062-E56F-73B92C307300}"/>
              </a:ext>
            </a:extLst>
          </p:cNvPr>
          <p:cNvSpPr txBox="1"/>
          <p:nvPr/>
        </p:nvSpPr>
        <p:spPr>
          <a:xfrm>
            <a:off x="5434269" y="3657600"/>
            <a:ext cx="6736059" cy="646331"/>
          </a:xfrm>
          <a:prstGeom prst="rect">
            <a:avLst/>
          </a:prstGeom>
          <a:noFill/>
        </p:spPr>
        <p:txBody>
          <a:bodyPr wrap="square" rtlCol="0">
            <a:spAutoFit/>
          </a:bodyPr>
          <a:lstStyle/>
          <a:p>
            <a:pPr lvl="0"/>
            <a:r>
              <a:rPr lang="en-US" b="1" u="sng" dirty="0">
                <a:solidFill>
                  <a:prstClr val="black"/>
                </a:solidFill>
                <a:latin typeface="Times New Roman" panose="02020603050405020304" pitchFamily="18" charset="0"/>
                <a:cs typeface="Times New Roman" panose="02020603050405020304" pitchFamily="18" charset="0"/>
              </a:rPr>
              <a:t>v. 13</a:t>
            </a:r>
            <a:r>
              <a:rPr lang="en-US" dirty="0">
                <a:solidFill>
                  <a:prstClr val="black"/>
                </a:solidFill>
                <a:latin typeface="Times New Roman" panose="02020603050405020304" pitchFamily="18" charset="0"/>
                <a:cs typeface="Times New Roman" panose="02020603050405020304" pitchFamily="18" charset="0"/>
              </a:rPr>
              <a:t>. </a:t>
            </a:r>
            <a:r>
              <a:rPr lang="en-US" b="1" u="sng" dirty="0">
                <a:solidFill>
                  <a:prstClr val="black"/>
                </a:solidFill>
                <a:latin typeface="Times New Roman" panose="02020603050405020304" pitchFamily="18" charset="0"/>
                <a:cs typeface="Times New Roman" panose="02020603050405020304" pitchFamily="18" charset="0"/>
              </a:rPr>
              <a:t>But</a:t>
            </a:r>
            <a:r>
              <a:rPr lang="en-US" dirty="0">
                <a:solidFill>
                  <a:prstClr val="black"/>
                </a:solidFill>
                <a:latin typeface="Times New Roman" panose="02020603050405020304" pitchFamily="18" charset="0"/>
                <a:cs typeface="Times New Roman" panose="02020603050405020304" pitchFamily="18" charset="0"/>
              </a:rPr>
              <a:t> he said, “Oh, my Lord, please send someone else.” </a:t>
            </a:r>
          </a:p>
          <a:p>
            <a:pPr lvl="0"/>
            <a:r>
              <a:rPr lang="en-US" b="1" u="sng" dirty="0">
                <a:solidFill>
                  <a:prstClr val="black"/>
                </a:solidFill>
                <a:latin typeface="Times New Roman" panose="02020603050405020304" pitchFamily="18" charset="0"/>
                <a:cs typeface="Times New Roman" panose="02020603050405020304" pitchFamily="18" charset="0"/>
              </a:rPr>
              <a:t>v. 14</a:t>
            </a:r>
            <a:r>
              <a:rPr lang="en-US" dirty="0">
                <a:solidFill>
                  <a:prstClr val="black"/>
                </a:solidFill>
                <a:latin typeface="Times New Roman" panose="02020603050405020304" pitchFamily="18" charset="0"/>
                <a:cs typeface="Times New Roman" panose="02020603050405020304" pitchFamily="18" charset="0"/>
              </a:rPr>
              <a:t>. Then the anger of the LORD was kindled against Moses</a:t>
            </a:r>
          </a:p>
        </p:txBody>
      </p:sp>
      <p:sp>
        <p:nvSpPr>
          <p:cNvPr id="2" name="TextBox 1">
            <a:extLst>
              <a:ext uri="{FF2B5EF4-FFF2-40B4-BE49-F238E27FC236}">
                <a16:creationId xmlns:a16="http://schemas.microsoft.com/office/drawing/2014/main" id="{8C3A9082-860D-0FC4-5A46-99C6E887B15B}"/>
              </a:ext>
            </a:extLst>
          </p:cNvPr>
          <p:cNvSpPr txBox="1"/>
          <p:nvPr/>
        </p:nvSpPr>
        <p:spPr>
          <a:xfrm>
            <a:off x="5434270" y="4618359"/>
            <a:ext cx="6736058" cy="1754326"/>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Luke 24:18-19</a:t>
            </a:r>
            <a:r>
              <a:rPr lang="en-US"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(ESV)</a:t>
            </a:r>
          </a:p>
          <a:p>
            <a:r>
              <a:rPr lang="en-US" dirty="0">
                <a:latin typeface="Times New Roman" panose="02020603050405020304" pitchFamily="18" charset="0"/>
                <a:cs typeface="Times New Roman" panose="02020603050405020304" pitchFamily="18" charset="0"/>
              </a:rPr>
              <a:t>“Are you the only visitor to Jerusalem who does not know the things that have happened there in these days?” And he said to them, “What things?” And they said to him, “</a:t>
            </a:r>
            <a:r>
              <a:rPr lang="en-US" b="1" dirty="0">
                <a:latin typeface="Times New Roman" panose="02020603050405020304" pitchFamily="18" charset="0"/>
                <a:cs typeface="Times New Roman" panose="02020603050405020304" pitchFamily="18" charset="0"/>
              </a:rPr>
              <a:t>Concerning Jesus of Nazareth, a man who was a prophet </a:t>
            </a:r>
            <a:r>
              <a:rPr lang="en-US" b="1" u="sng" dirty="0">
                <a:latin typeface="Times New Roman" panose="02020603050405020304" pitchFamily="18" charset="0"/>
                <a:cs typeface="Times New Roman" panose="02020603050405020304" pitchFamily="18" charset="0"/>
              </a:rPr>
              <a:t>mighty in deed and word </a:t>
            </a:r>
            <a:r>
              <a:rPr lang="en-US" dirty="0">
                <a:latin typeface="Times New Roman" panose="02020603050405020304" pitchFamily="18" charset="0"/>
                <a:cs typeface="Times New Roman" panose="02020603050405020304" pitchFamily="18" charset="0"/>
              </a:rPr>
              <a:t>before God and all the people,</a:t>
            </a:r>
          </a:p>
        </p:txBody>
      </p:sp>
    </p:spTree>
    <p:extLst>
      <p:ext uri="{BB962C8B-B14F-4D97-AF65-F5344CB8AC3E}">
        <p14:creationId xmlns:p14="http://schemas.microsoft.com/office/powerpoint/2010/main" val="7680837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ED4025D-46DF-7C4B-856C-015DDE1561E5}"/>
              </a:ext>
            </a:extLst>
          </p:cNvPr>
          <p:cNvSpPr txBox="1"/>
          <p:nvPr/>
        </p:nvSpPr>
        <p:spPr>
          <a:xfrm>
            <a:off x="5465253" y="1383934"/>
            <a:ext cx="6726747" cy="1371600"/>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Exodus 4:31</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spcBef>
                <a:spcPts val="1000"/>
              </a:spcBef>
              <a:buClr>
                <a:srgbClr val="EBEBEB">
                  <a:lumMod val="40000"/>
                  <a:lumOff val="60000"/>
                </a:srgbClr>
              </a:buClr>
              <a:buSzPct val="80000"/>
              <a:defRPr/>
            </a:pPr>
            <a:r>
              <a:rPr lang="en-US" dirty="0">
                <a:solidFill>
                  <a:prstClr val="black"/>
                </a:solidFill>
                <a:latin typeface="Times New Roman" panose="02020603050405020304" pitchFamily="18" charset="0"/>
                <a:cs typeface="Times New Roman" panose="02020603050405020304" pitchFamily="18" charset="0"/>
              </a:rPr>
              <a:t>And the people believed; and when they heard that </a:t>
            </a:r>
            <a:r>
              <a:rPr lang="en-US" b="1" dirty="0">
                <a:solidFill>
                  <a:prstClr val="black"/>
                </a:solidFill>
                <a:latin typeface="Times New Roman" panose="02020603050405020304" pitchFamily="18" charset="0"/>
                <a:cs typeface="Times New Roman" panose="02020603050405020304" pitchFamily="18" charset="0"/>
              </a:rPr>
              <a:t>the LORD had </a:t>
            </a:r>
            <a:r>
              <a:rPr lang="en-US" b="1" u="sng" dirty="0">
                <a:solidFill>
                  <a:prstClr val="black"/>
                </a:solidFill>
                <a:latin typeface="Times New Roman" panose="02020603050405020304" pitchFamily="18" charset="0"/>
                <a:cs typeface="Times New Roman" panose="02020603050405020304" pitchFamily="18" charset="0"/>
              </a:rPr>
              <a:t>visited</a:t>
            </a:r>
            <a:r>
              <a:rPr lang="en-US" dirty="0">
                <a:solidFill>
                  <a:prstClr val="black"/>
                </a:solidFill>
                <a:latin typeface="Times New Roman" panose="02020603050405020304" pitchFamily="18" charset="0"/>
                <a:cs typeface="Times New Roman" panose="02020603050405020304" pitchFamily="18" charset="0"/>
              </a:rPr>
              <a:t> the people of Israel and that he had seen their affliction, they bowed their heads and worshiped.</a:t>
            </a:r>
          </a:p>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401F78-9AF6-C2CE-8631-42A51E671637}"/>
              </a:ext>
            </a:extLst>
          </p:cNvPr>
          <p:cNvSpPr txBox="1"/>
          <p:nvPr/>
        </p:nvSpPr>
        <p:spPr>
          <a:xfrm>
            <a:off x="79852" y="2890391"/>
            <a:ext cx="5260830"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Times New Roman" panose="02020603050405020304" pitchFamily="18" charset="0"/>
                <a:cs typeface="Times New Roman" panose="02020603050405020304" pitchFamily="18" charset="0"/>
              </a:rPr>
              <a:t>3</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Like Jesus, Moses came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humbly</a:t>
            </a:r>
            <a:r>
              <a:rPr kumimoji="0" lang="en-US" sz="3200" b="0" i="0"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0" i="0"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the first time to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srgbClr val="FFFF00"/>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offer </a:t>
            </a:r>
            <a:r>
              <a:rPr lang="en-US" sz="3200" u="sng" dirty="0">
                <a:solidFill>
                  <a:srgbClr val="FFFF00"/>
                </a:solidFill>
                <a:latin typeface="Times New Roman" panose="02020603050405020304" pitchFamily="18" charset="0"/>
                <a:cs typeface="Times New Roman" panose="02020603050405020304" pitchFamily="18" charset="0"/>
              </a:rPr>
              <a:t>salvation</a:t>
            </a:r>
            <a:r>
              <a:rPr lang="en-US" sz="3200" dirty="0">
                <a:solidFill>
                  <a:schemeClr val="bg1"/>
                </a:solidFill>
                <a:latin typeface="Times New Roman" panose="02020603050405020304" pitchFamily="18" charset="0"/>
                <a:cs typeface="Times New Roman" panose="02020603050405020304" pitchFamily="18" charset="0"/>
              </a:rPr>
              <a:t> … but was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rejected.</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783E2628-E95F-0988-4D79-966B111D44A0}"/>
              </a:ext>
            </a:extLst>
          </p:cNvPr>
          <p:cNvSpPr txBox="1"/>
          <p:nvPr/>
        </p:nvSpPr>
        <p:spPr>
          <a:xfrm>
            <a:off x="5465463" y="3232588"/>
            <a:ext cx="6726747" cy="954107"/>
          </a:xfrm>
          <a:prstGeom prst="rect">
            <a:avLst/>
          </a:prstGeom>
          <a:noFill/>
        </p:spPr>
        <p:txBody>
          <a:bodyPr wrap="square" rtlCol="0">
            <a:spAutoFit/>
          </a:bodyPr>
          <a:lstStyle/>
          <a:p>
            <a:pPr lvl="0" algn="ctr"/>
            <a:r>
              <a:rPr lang="en-US" sz="2000" b="1" u="sng" dirty="0">
                <a:solidFill>
                  <a:prstClr val="black"/>
                </a:solidFill>
                <a:latin typeface="Times New Roman" panose="02020603050405020304" pitchFamily="18" charset="0"/>
                <a:cs typeface="Times New Roman" panose="02020603050405020304" pitchFamily="18" charset="0"/>
              </a:rPr>
              <a:t>Psalm 8:4</a:t>
            </a:r>
            <a:r>
              <a:rPr lang="en-US" sz="2000" b="1" dirty="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(ESV)</a:t>
            </a:r>
          </a:p>
          <a:p>
            <a:pPr lvl="0" algn="ctr"/>
            <a:r>
              <a:rPr lang="en-US" dirty="0">
                <a:solidFill>
                  <a:prstClr val="black"/>
                </a:solidFill>
                <a:latin typeface="Times New Roman" panose="02020603050405020304" pitchFamily="18" charset="0"/>
                <a:cs typeface="Times New Roman" panose="02020603050405020304" pitchFamily="18" charset="0"/>
              </a:rPr>
              <a:t>what is man that you are mindful of him, and the son of man that you </a:t>
            </a:r>
            <a:r>
              <a:rPr lang="en-US" b="1" u="sng" dirty="0">
                <a:solidFill>
                  <a:prstClr val="black"/>
                </a:solidFill>
                <a:latin typeface="Times New Roman" panose="02020603050405020304" pitchFamily="18" charset="0"/>
                <a:cs typeface="Times New Roman" panose="02020603050405020304" pitchFamily="18" charset="0"/>
              </a:rPr>
              <a:t>care for</a:t>
            </a:r>
            <a:r>
              <a:rPr lang="en-US" b="1" dirty="0">
                <a:solidFill>
                  <a:prstClr val="black"/>
                </a:solidFill>
                <a:latin typeface="Times New Roman" panose="02020603050405020304" pitchFamily="18" charset="0"/>
                <a:cs typeface="Times New Roman" panose="02020603050405020304" pitchFamily="18" charset="0"/>
              </a:rPr>
              <a:t> (</a:t>
            </a:r>
            <a:r>
              <a:rPr lang="en-US" b="1" i="1" dirty="0">
                <a:solidFill>
                  <a:prstClr val="black"/>
                </a:solidFill>
                <a:latin typeface="Times New Roman" panose="02020603050405020304" pitchFamily="18" charset="0"/>
                <a:cs typeface="Times New Roman" panose="02020603050405020304" pitchFamily="18" charset="0"/>
              </a:rPr>
              <a:t>visit</a:t>
            </a:r>
            <a:r>
              <a:rPr lang="en-US" b="1"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him?</a:t>
            </a:r>
          </a:p>
        </p:txBody>
      </p:sp>
      <p:sp>
        <p:nvSpPr>
          <p:cNvPr id="8" name="TextBox 7">
            <a:extLst>
              <a:ext uri="{FF2B5EF4-FFF2-40B4-BE49-F238E27FC236}">
                <a16:creationId xmlns:a16="http://schemas.microsoft.com/office/drawing/2014/main" id="{00A899F8-F9E8-4062-E56F-73B92C307300}"/>
              </a:ext>
            </a:extLst>
          </p:cNvPr>
          <p:cNvSpPr txBox="1"/>
          <p:nvPr/>
        </p:nvSpPr>
        <p:spPr>
          <a:xfrm>
            <a:off x="5483456" y="4650235"/>
            <a:ext cx="6736059" cy="1231106"/>
          </a:xfrm>
          <a:prstGeom prst="rect">
            <a:avLst/>
          </a:prstGeom>
          <a:noFill/>
        </p:spPr>
        <p:txBody>
          <a:bodyPr wrap="square" rtlCol="0">
            <a:spAutoFit/>
          </a:bodyPr>
          <a:lstStyle/>
          <a:p>
            <a:pPr lvl="0" algn="ctr"/>
            <a:r>
              <a:rPr lang="en-US" sz="2000" b="1" u="sng" dirty="0">
                <a:solidFill>
                  <a:prstClr val="black"/>
                </a:solidFill>
                <a:latin typeface="Times New Roman" panose="02020603050405020304" pitchFamily="18" charset="0"/>
                <a:cs typeface="Times New Roman" panose="02020603050405020304" pitchFamily="18" charset="0"/>
              </a:rPr>
              <a:t>Luke 1:68-69</a:t>
            </a:r>
            <a:r>
              <a:rPr lang="en-US" sz="2000" b="1" dirty="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(ESV)</a:t>
            </a:r>
          </a:p>
          <a:p>
            <a:pPr lvl="0" algn="ctr"/>
            <a:r>
              <a:rPr lang="en-US" dirty="0">
                <a:solidFill>
                  <a:prstClr val="black"/>
                </a:solidFill>
                <a:latin typeface="Times New Roman" panose="02020603050405020304" pitchFamily="18" charset="0"/>
                <a:cs typeface="Times New Roman" panose="02020603050405020304" pitchFamily="18" charset="0"/>
              </a:rPr>
              <a:t>Blessed be the Lord God of Israel, for </a:t>
            </a:r>
            <a:r>
              <a:rPr lang="en-US" b="1" dirty="0">
                <a:solidFill>
                  <a:prstClr val="black"/>
                </a:solidFill>
                <a:latin typeface="Times New Roman" panose="02020603050405020304" pitchFamily="18" charset="0"/>
                <a:cs typeface="Times New Roman" panose="02020603050405020304" pitchFamily="18" charset="0"/>
              </a:rPr>
              <a:t>he </a:t>
            </a:r>
            <a:r>
              <a:rPr lang="en-US" b="1" u="sng" dirty="0">
                <a:solidFill>
                  <a:prstClr val="black"/>
                </a:solidFill>
                <a:latin typeface="Times New Roman" panose="02020603050405020304" pitchFamily="18" charset="0"/>
                <a:cs typeface="Times New Roman" panose="02020603050405020304" pitchFamily="18" charset="0"/>
              </a:rPr>
              <a:t>has visited</a:t>
            </a:r>
            <a:r>
              <a:rPr lang="en-US" b="1"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and </a:t>
            </a:r>
            <a:r>
              <a:rPr lang="en-US" b="1" dirty="0">
                <a:solidFill>
                  <a:prstClr val="black"/>
                </a:solidFill>
                <a:latin typeface="Times New Roman" panose="02020603050405020304" pitchFamily="18" charset="0"/>
                <a:cs typeface="Times New Roman" panose="02020603050405020304" pitchFamily="18" charset="0"/>
              </a:rPr>
              <a:t>redeemed</a:t>
            </a:r>
            <a:r>
              <a:rPr lang="en-US" dirty="0">
                <a:solidFill>
                  <a:prstClr val="black"/>
                </a:solidFill>
                <a:latin typeface="Times New Roman" panose="02020603050405020304" pitchFamily="18" charset="0"/>
                <a:cs typeface="Times New Roman" panose="02020603050405020304" pitchFamily="18" charset="0"/>
              </a:rPr>
              <a:t> his people and has raised up a horn of salvation for us in the house of his servant David,</a:t>
            </a:r>
          </a:p>
        </p:txBody>
      </p:sp>
    </p:spTree>
    <p:extLst>
      <p:ext uri="{BB962C8B-B14F-4D97-AF65-F5344CB8AC3E}">
        <p14:creationId xmlns:p14="http://schemas.microsoft.com/office/powerpoint/2010/main" val="35965796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ED4025D-46DF-7C4B-856C-015DDE1561E5}"/>
              </a:ext>
            </a:extLst>
          </p:cNvPr>
          <p:cNvSpPr txBox="1"/>
          <p:nvPr/>
        </p:nvSpPr>
        <p:spPr>
          <a:xfrm>
            <a:off x="5465253" y="1175188"/>
            <a:ext cx="6726747" cy="1371600"/>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Luke 7:15-16</a:t>
            </a:r>
            <a:r>
              <a:rPr kumimoji="0" lang="en-US" sz="20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spcBef>
                <a:spcPts val="1000"/>
              </a:spcBef>
              <a:buClr>
                <a:srgbClr val="EBEBEB">
                  <a:lumMod val="40000"/>
                  <a:lumOff val="60000"/>
                </a:srgbClr>
              </a:buClr>
              <a:buSzPct val="80000"/>
              <a:defRPr/>
            </a:pPr>
            <a:r>
              <a:rPr lang="en-US" dirty="0">
                <a:solidFill>
                  <a:prstClr val="black"/>
                </a:solidFill>
                <a:latin typeface="Times New Roman" panose="02020603050405020304" pitchFamily="18" charset="0"/>
                <a:cs typeface="Times New Roman" panose="02020603050405020304" pitchFamily="18" charset="0"/>
              </a:rPr>
              <a:t>And the dead man sat up and began to speak, and Jesus gave him to his mother. Fear seized them all, and they glorified God, saying, “A great prophet has arisen among us!” and “</a:t>
            </a:r>
            <a:r>
              <a:rPr lang="en-US" b="1" dirty="0">
                <a:solidFill>
                  <a:prstClr val="black"/>
                </a:solidFill>
                <a:latin typeface="Times New Roman" panose="02020603050405020304" pitchFamily="18" charset="0"/>
                <a:cs typeface="Times New Roman" panose="02020603050405020304" pitchFamily="18" charset="0"/>
              </a:rPr>
              <a:t>God has </a:t>
            </a:r>
            <a:r>
              <a:rPr lang="en-US" b="1" u="sng" dirty="0">
                <a:solidFill>
                  <a:prstClr val="black"/>
                </a:solidFill>
                <a:latin typeface="Times New Roman" panose="02020603050405020304" pitchFamily="18" charset="0"/>
                <a:cs typeface="Times New Roman" panose="02020603050405020304" pitchFamily="18" charset="0"/>
              </a:rPr>
              <a:t>visited</a:t>
            </a:r>
            <a:r>
              <a:rPr lang="en-US" b="1"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his people!”</a:t>
            </a:r>
          </a:p>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401F78-9AF6-C2CE-8631-42A51E671637}"/>
              </a:ext>
            </a:extLst>
          </p:cNvPr>
          <p:cNvSpPr txBox="1"/>
          <p:nvPr/>
        </p:nvSpPr>
        <p:spPr>
          <a:xfrm>
            <a:off x="79852" y="2890391"/>
            <a:ext cx="5260830" cy="2062103"/>
          </a:xfrm>
          <a:prstGeom prst="rect">
            <a:avLst/>
          </a:prstGeom>
          <a:noFill/>
        </p:spPr>
        <p:txBody>
          <a:bodyPr wrap="square" rtlCol="0">
            <a:spAutoFit/>
          </a:bodyPr>
          <a:lstStyle/>
          <a:p>
            <a:pPr lvl="0">
              <a:defRPr/>
            </a:pPr>
            <a:r>
              <a:rPr lang="en-US" sz="3200" dirty="0">
                <a:solidFill>
                  <a:prstClr val="white"/>
                </a:solidFill>
                <a:latin typeface="Times New Roman" panose="02020603050405020304" pitchFamily="18" charset="0"/>
                <a:cs typeface="Times New Roman" panose="02020603050405020304" pitchFamily="18" charset="0"/>
              </a:rPr>
              <a:t>3. Like Jesus, Moses came</a:t>
            </a:r>
          </a:p>
          <a:p>
            <a:pPr lvl="0">
              <a:defRPr/>
            </a:pPr>
            <a:r>
              <a:rPr lang="en-US" sz="3200" dirty="0">
                <a:solidFill>
                  <a:prstClr val="white"/>
                </a:solidFill>
                <a:latin typeface="Times New Roman" panose="02020603050405020304" pitchFamily="18" charset="0"/>
                <a:cs typeface="Times New Roman" panose="02020603050405020304" pitchFamily="18" charset="0"/>
              </a:rPr>
              <a:t>    </a:t>
            </a:r>
            <a:r>
              <a:rPr lang="en-US" sz="3200" u="sng" dirty="0">
                <a:solidFill>
                  <a:srgbClr val="FFFF00"/>
                </a:solidFill>
                <a:latin typeface="Times New Roman" panose="02020603050405020304" pitchFamily="18" charset="0"/>
                <a:cs typeface="Times New Roman" panose="02020603050405020304" pitchFamily="18" charset="0"/>
              </a:rPr>
              <a:t>humbly</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the first time to</a:t>
            </a:r>
          </a:p>
          <a:p>
            <a:pPr lvl="0">
              <a:defRPr/>
            </a:pPr>
            <a:r>
              <a:rPr lang="en-US" sz="3200" dirty="0">
                <a:solidFill>
                  <a:srgbClr val="FFFF00"/>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offer </a:t>
            </a:r>
            <a:r>
              <a:rPr lang="en-US" sz="3200" u="sng" dirty="0">
                <a:solidFill>
                  <a:srgbClr val="FFFF00"/>
                </a:solidFill>
                <a:latin typeface="Times New Roman" panose="02020603050405020304" pitchFamily="18" charset="0"/>
                <a:cs typeface="Times New Roman" panose="02020603050405020304" pitchFamily="18" charset="0"/>
              </a:rPr>
              <a:t>salvation</a:t>
            </a:r>
            <a:r>
              <a:rPr lang="en-US" sz="3200" dirty="0">
                <a:solidFill>
                  <a:schemeClr val="bg1"/>
                </a:solidFill>
                <a:latin typeface="Times New Roman" panose="02020603050405020304" pitchFamily="18" charset="0"/>
                <a:cs typeface="Times New Roman" panose="02020603050405020304" pitchFamily="18" charset="0"/>
              </a:rPr>
              <a:t> … but was</a:t>
            </a:r>
          </a:p>
          <a:p>
            <a:pPr lvl="0">
              <a:defRPr/>
            </a:pPr>
            <a:r>
              <a:rPr lang="en-US" sz="3200" dirty="0">
                <a:solidFill>
                  <a:srgbClr val="FFFF00"/>
                </a:solidFill>
                <a:latin typeface="Times New Roman" panose="02020603050405020304" pitchFamily="18" charset="0"/>
                <a:cs typeface="Times New Roman" panose="02020603050405020304" pitchFamily="18" charset="0"/>
              </a:rPr>
              <a:t>    </a:t>
            </a:r>
            <a:r>
              <a:rPr lang="en-US" sz="3200" u="sng" dirty="0">
                <a:solidFill>
                  <a:srgbClr val="FFFF00"/>
                </a:solidFill>
                <a:latin typeface="Times New Roman" panose="02020603050405020304" pitchFamily="18" charset="0"/>
                <a:cs typeface="Times New Roman" panose="02020603050405020304" pitchFamily="18" charset="0"/>
              </a:rPr>
              <a:t>rejected.</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83E2628-E95F-0988-4D79-966B111D44A0}"/>
              </a:ext>
            </a:extLst>
          </p:cNvPr>
          <p:cNvSpPr txBox="1"/>
          <p:nvPr/>
        </p:nvSpPr>
        <p:spPr>
          <a:xfrm>
            <a:off x="5478800" y="2810428"/>
            <a:ext cx="6726747" cy="6771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u="sng" dirty="0">
                <a:solidFill>
                  <a:prstClr val="black"/>
                </a:solidFill>
                <a:latin typeface="Times New Roman" panose="02020603050405020304" pitchFamily="18" charset="0"/>
                <a:cs typeface="Times New Roman" panose="02020603050405020304" pitchFamily="18" charset="0"/>
              </a:rPr>
              <a:t>John 1:11</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r>
              <a:rPr lang="en-US" dirty="0">
                <a:solidFill>
                  <a:prstClr val="black"/>
                </a:solidFill>
                <a:latin typeface="Times New Roman" panose="02020603050405020304" pitchFamily="18" charset="0"/>
                <a:cs typeface="Times New Roman" panose="02020603050405020304" pitchFamily="18" charset="0"/>
              </a:rPr>
              <a:t>He came to his own, and his own people did not receive him.</a:t>
            </a:r>
          </a:p>
        </p:txBody>
      </p:sp>
      <p:sp>
        <p:nvSpPr>
          <p:cNvPr id="8" name="TextBox 7">
            <a:extLst>
              <a:ext uri="{FF2B5EF4-FFF2-40B4-BE49-F238E27FC236}">
                <a16:creationId xmlns:a16="http://schemas.microsoft.com/office/drawing/2014/main" id="{00A899F8-F9E8-4062-E56F-73B92C307300}"/>
              </a:ext>
            </a:extLst>
          </p:cNvPr>
          <p:cNvSpPr txBox="1"/>
          <p:nvPr/>
        </p:nvSpPr>
        <p:spPr>
          <a:xfrm>
            <a:off x="5420534" y="3814014"/>
            <a:ext cx="6736059"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u="sng" dirty="0">
                <a:solidFill>
                  <a:prstClr val="black"/>
                </a:solidFill>
                <a:latin typeface="Times New Roman" panose="02020603050405020304" pitchFamily="18" charset="0"/>
                <a:cs typeface="Times New Roman" panose="02020603050405020304" pitchFamily="18" charset="0"/>
              </a:rPr>
              <a:t>Philippians 2:8</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r>
              <a:rPr lang="en-US" dirty="0">
                <a:solidFill>
                  <a:prstClr val="black"/>
                </a:solidFill>
                <a:latin typeface="Times New Roman" panose="02020603050405020304" pitchFamily="18" charset="0"/>
                <a:cs typeface="Times New Roman" panose="02020603050405020304" pitchFamily="18" charset="0"/>
              </a:rPr>
              <a:t>And being found in human form, he </a:t>
            </a:r>
            <a:r>
              <a:rPr lang="en-US" sz="1200" dirty="0">
                <a:solidFill>
                  <a:prstClr val="black"/>
                </a:solidFill>
                <a:latin typeface="Times New Roman" panose="02020603050405020304" pitchFamily="18" charset="0"/>
                <a:cs typeface="Times New Roman" panose="02020603050405020304" pitchFamily="18" charset="0"/>
              </a:rPr>
              <a:t>(</a:t>
            </a:r>
            <a:r>
              <a:rPr lang="en-US" sz="1200" i="1" dirty="0">
                <a:solidFill>
                  <a:prstClr val="black"/>
                </a:solidFill>
                <a:latin typeface="Times New Roman" panose="02020603050405020304" pitchFamily="18" charset="0"/>
                <a:cs typeface="Times New Roman" panose="02020603050405020304" pitchFamily="18" charset="0"/>
              </a:rPr>
              <a:t>Christ Jesus</a:t>
            </a:r>
            <a:r>
              <a:rPr lang="en-US" sz="1200"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humbled himself </a:t>
            </a:r>
            <a:r>
              <a:rPr lang="en-US" dirty="0">
                <a:solidFill>
                  <a:prstClr val="black"/>
                </a:solidFill>
                <a:latin typeface="Times New Roman" panose="02020603050405020304" pitchFamily="18" charset="0"/>
                <a:cs typeface="Times New Roman" panose="02020603050405020304" pitchFamily="18" charset="0"/>
              </a:rPr>
              <a:t>by becoming obedient to the point of death, even death on a cross.</a:t>
            </a:r>
          </a:p>
        </p:txBody>
      </p:sp>
      <p:sp>
        <p:nvSpPr>
          <p:cNvPr id="2" name="TextBox 1">
            <a:extLst>
              <a:ext uri="{FF2B5EF4-FFF2-40B4-BE49-F238E27FC236}">
                <a16:creationId xmlns:a16="http://schemas.microsoft.com/office/drawing/2014/main" id="{01D5D321-8A5B-37D9-CD13-2D0EC74494C2}"/>
              </a:ext>
            </a:extLst>
          </p:cNvPr>
          <p:cNvSpPr txBox="1"/>
          <p:nvPr/>
        </p:nvSpPr>
        <p:spPr>
          <a:xfrm>
            <a:off x="5465253" y="5029200"/>
            <a:ext cx="6726746" cy="954107"/>
          </a:xfrm>
          <a:prstGeom prst="rect">
            <a:avLst/>
          </a:prstGeom>
          <a:noFill/>
        </p:spPr>
        <p:txBody>
          <a:bodyPr wrap="square" rtlCol="0">
            <a:spAutoFit/>
          </a:bodyPr>
          <a:lstStyle/>
          <a:p>
            <a:pPr algn="ctr"/>
            <a:r>
              <a:rPr lang="en-US" sz="2000" b="1" u="sng" dirty="0">
                <a:latin typeface="Times New Roman" panose="02020603050405020304" pitchFamily="18" charset="0"/>
                <a:cs typeface="Times New Roman" panose="02020603050405020304" pitchFamily="18" charset="0"/>
              </a:rPr>
              <a:t>1 Timothy 2:5</a:t>
            </a:r>
            <a:r>
              <a:rPr lang="en-US" sz="20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For there is one God, and there is </a:t>
            </a:r>
            <a:r>
              <a:rPr lang="en-US" b="1" dirty="0">
                <a:latin typeface="Times New Roman" panose="02020603050405020304" pitchFamily="18" charset="0"/>
                <a:cs typeface="Times New Roman" panose="02020603050405020304" pitchFamily="18" charset="0"/>
              </a:rPr>
              <a:t>one mediator </a:t>
            </a:r>
            <a:r>
              <a:rPr lang="en-US" dirty="0">
                <a:latin typeface="Times New Roman" panose="02020603050405020304" pitchFamily="18" charset="0"/>
                <a:cs typeface="Times New Roman" panose="02020603050405020304" pitchFamily="18" charset="0"/>
              </a:rPr>
              <a:t>between God and men, the man Christ Jesus,</a:t>
            </a:r>
          </a:p>
        </p:txBody>
      </p:sp>
    </p:spTree>
    <p:extLst>
      <p:ext uri="{BB962C8B-B14F-4D97-AF65-F5344CB8AC3E}">
        <p14:creationId xmlns:p14="http://schemas.microsoft.com/office/powerpoint/2010/main" val="1956420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ED4025D-46DF-7C4B-856C-015DDE1561E5}"/>
              </a:ext>
            </a:extLst>
          </p:cNvPr>
          <p:cNvSpPr txBox="1"/>
          <p:nvPr/>
        </p:nvSpPr>
        <p:spPr>
          <a:xfrm>
            <a:off x="5465253" y="1383934"/>
            <a:ext cx="6726747" cy="1371600"/>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Exodus 7:7</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(ESV)</a:t>
            </a:r>
          </a:p>
          <a:p>
            <a:pPr lvl="0" algn="ctr">
              <a:spcBef>
                <a:spcPts val="1000"/>
              </a:spcBef>
              <a:buClr>
                <a:srgbClr val="EBEBEB">
                  <a:lumMod val="40000"/>
                  <a:lumOff val="60000"/>
                </a:srgbClr>
              </a:buClr>
              <a:buSzPct val="80000"/>
              <a:defRPr/>
            </a:pPr>
            <a:r>
              <a:rPr lang="en-US" dirty="0">
                <a:solidFill>
                  <a:prstClr val="black"/>
                </a:solidFill>
                <a:latin typeface="Times New Roman" panose="02020603050405020304" pitchFamily="18" charset="0"/>
                <a:cs typeface="Times New Roman" panose="02020603050405020304" pitchFamily="18" charset="0"/>
              </a:rPr>
              <a:t>Now </a:t>
            </a:r>
            <a:r>
              <a:rPr lang="en-US" b="1" dirty="0">
                <a:solidFill>
                  <a:prstClr val="black"/>
                </a:solidFill>
                <a:latin typeface="Times New Roman" panose="02020603050405020304" pitchFamily="18" charset="0"/>
                <a:cs typeface="Times New Roman" panose="02020603050405020304" pitchFamily="18" charset="0"/>
              </a:rPr>
              <a:t>Moses was eighty years old</a:t>
            </a:r>
            <a:r>
              <a:rPr lang="en-US" dirty="0">
                <a:solidFill>
                  <a:prstClr val="black"/>
                </a:solidFill>
                <a:latin typeface="Times New Roman" panose="02020603050405020304" pitchFamily="18" charset="0"/>
                <a:cs typeface="Times New Roman" panose="02020603050405020304" pitchFamily="18" charset="0"/>
              </a:rPr>
              <a:t>, and Aaron eighty-three years old, </a:t>
            </a:r>
            <a:r>
              <a:rPr lang="en-US" b="1" dirty="0">
                <a:solidFill>
                  <a:prstClr val="black"/>
                </a:solidFill>
                <a:latin typeface="Times New Roman" panose="02020603050405020304" pitchFamily="18" charset="0"/>
                <a:cs typeface="Times New Roman" panose="02020603050405020304" pitchFamily="18" charset="0"/>
              </a:rPr>
              <a:t>when they spoke to Pharaoh</a:t>
            </a:r>
            <a:r>
              <a:rPr lang="en-US" dirty="0">
                <a:solidFill>
                  <a:prstClr val="black"/>
                </a:solidFill>
                <a:latin typeface="Times New Roman" panose="02020603050405020304" pitchFamily="18" charset="0"/>
                <a:cs typeface="Times New Roman" panose="02020603050405020304" pitchFamily="18" charset="0"/>
              </a:rPr>
              <a:t>.</a:t>
            </a:r>
          </a:p>
          <a:p>
            <a:pPr marL="0" marR="0" lvl="0" indent="0" algn="ctr" defTabSz="457200" rtl="0" eaLnBrk="1" fontAlgn="auto" latinLnBrk="0" hangingPunct="1">
              <a:lnSpc>
                <a:spcPct val="100000"/>
              </a:lnSpc>
              <a:spcBef>
                <a:spcPts val="1000"/>
              </a:spcBef>
              <a:spcAft>
                <a:spcPts val="0"/>
              </a:spcAft>
              <a:buClr>
                <a:srgbClr val="EBEBEB">
                  <a:lumMod val="40000"/>
                  <a:lumOff val="60000"/>
                </a:srgbClr>
              </a:buClr>
              <a:buSzPct val="80000"/>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401F78-9AF6-C2CE-8631-42A51E671637}"/>
              </a:ext>
            </a:extLst>
          </p:cNvPr>
          <p:cNvSpPr txBox="1"/>
          <p:nvPr/>
        </p:nvSpPr>
        <p:spPr>
          <a:xfrm>
            <a:off x="75511" y="3109477"/>
            <a:ext cx="526083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Times New Roman" panose="02020603050405020304" pitchFamily="18" charset="0"/>
                <a:cs typeface="Times New Roman" panose="02020603050405020304" pitchFamily="18" charset="0"/>
              </a:rPr>
              <a:t>4</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Like Jesus, Moses was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God’s chosen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redeemer</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210513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91401F78-9AF6-C2CE-8631-42A51E671637}"/>
              </a:ext>
            </a:extLst>
          </p:cNvPr>
          <p:cNvSpPr txBox="1"/>
          <p:nvPr/>
        </p:nvSpPr>
        <p:spPr>
          <a:xfrm>
            <a:off x="75511" y="3109477"/>
            <a:ext cx="526083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Times New Roman" panose="02020603050405020304" pitchFamily="18" charset="0"/>
                <a:cs typeface="Times New Roman" panose="02020603050405020304" pitchFamily="18" charset="0"/>
              </a:rPr>
              <a:t>4</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Like Jesus, Moses was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God’s chosen </a:t>
            </a:r>
            <a:r>
              <a:rPr kumimoji="0" lang="en-US" sz="32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redeemer</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4" descr="Map&#10;&#10;Description automatically generated">
            <a:extLst>
              <a:ext uri="{FF2B5EF4-FFF2-40B4-BE49-F238E27FC236}">
                <a16:creationId xmlns:a16="http://schemas.microsoft.com/office/drawing/2014/main" id="{0CC8D632-FF04-CCFE-7AE0-45036D633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020" y="0"/>
            <a:ext cx="7210425" cy="6858000"/>
          </a:xfrm>
          <a:prstGeom prst="rect">
            <a:avLst/>
          </a:prstGeom>
        </p:spPr>
      </p:pic>
    </p:spTree>
    <p:extLst>
      <p:ext uri="{BB962C8B-B14F-4D97-AF65-F5344CB8AC3E}">
        <p14:creationId xmlns:p14="http://schemas.microsoft.com/office/powerpoint/2010/main" val="139266416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4774</TotalTime>
  <Words>1829</Words>
  <Application>Microsoft Office PowerPoint</Application>
  <PresentationFormat>Widescreen</PresentationFormat>
  <Paragraphs>110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Decker, Rich Lee</cp:lastModifiedBy>
  <cp:revision>91</cp:revision>
  <dcterms:created xsi:type="dcterms:W3CDTF">2022-07-07T17:16:49Z</dcterms:created>
  <dcterms:modified xsi:type="dcterms:W3CDTF">2022-10-09T18:15:14Z</dcterms:modified>
</cp:coreProperties>
</file>