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58" autoAdjust="0"/>
    <p:restoredTop sz="94660"/>
  </p:normalViewPr>
  <p:slideViewPr>
    <p:cSldViewPr snapToGrid="0">
      <p:cViewPr varScale="1">
        <p:scale>
          <a:sx n="73" d="100"/>
          <a:sy n="73" d="100"/>
        </p:scale>
        <p:origin x="96" y="51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12/10/2022</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12/10/2022</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12/10/2022</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12/10/2022</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12/10/2022</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12/10/2022</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12/10/2022</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12/10/2022</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12/10/2022</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12/10/2022</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12/10/2022</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12/10/2022</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7" y="2570300"/>
            <a:ext cx="6977063" cy="1717399"/>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Saul:</a:t>
            </a:r>
          </a:p>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Saved by Grace</a:t>
            </a:r>
          </a:p>
          <a:p>
            <a:pPr algn="ctr">
              <a:lnSpc>
                <a:spcPct val="110000"/>
              </a:lnSpc>
              <a:spcBef>
                <a:spcPct val="0"/>
              </a:spcBef>
              <a:spcAft>
                <a:spcPts val="600"/>
              </a:spcAft>
            </a:pPr>
            <a:r>
              <a:rPr lang="en-US" sz="2000" b="1" i="1" spc="150" dirty="0">
                <a:solidFill>
                  <a:schemeClr val="tx1">
                    <a:lumMod val="85000"/>
                    <a:lumOff val="15000"/>
                  </a:schemeClr>
                </a:solidFill>
                <a:latin typeface="+mj-lt"/>
                <a:ea typeface="+mj-ea"/>
                <a:cs typeface="+mj-cs"/>
              </a:rPr>
              <a:t>Acts 9:1-9</a:t>
            </a: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Tree>
    <p:extLst>
      <p:ext uri="{BB962C8B-B14F-4D97-AF65-F5344CB8AC3E}">
        <p14:creationId xmlns:p14="http://schemas.microsoft.com/office/powerpoint/2010/main" val="2897463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1"/>
            <a:ext cx="6976856" cy="1212980"/>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2. God </a:t>
            </a:r>
            <a:r>
              <a:rPr lang="en-US" sz="3200" b="1" u="sng" spc="150" dirty="0">
                <a:solidFill>
                  <a:schemeClr val="accent2">
                    <a:lumMod val="75000"/>
                  </a:schemeClr>
                </a:solidFill>
                <a:latin typeface="Bookman Old Style" panose="02050604050505020204" pitchFamily="18" charset="0"/>
                <a:ea typeface="+mj-ea"/>
                <a:cs typeface="+mj-cs"/>
              </a:rPr>
              <a:t>chose</a:t>
            </a:r>
            <a:r>
              <a:rPr lang="en-US" sz="3200" b="1" spc="150" dirty="0">
                <a:solidFill>
                  <a:schemeClr val="tx1">
                    <a:lumMod val="85000"/>
                    <a:lumOff val="15000"/>
                  </a:schemeClr>
                </a:solidFill>
                <a:latin typeface="Bookman Old Style" panose="02050604050505020204" pitchFamily="18" charset="0"/>
                <a:ea typeface="+mj-ea"/>
                <a:cs typeface="+mj-cs"/>
              </a:rPr>
              <a:t> you while you were in </a:t>
            </a:r>
            <a:r>
              <a:rPr lang="en-US" sz="3200" b="1" u="sng" spc="150" dirty="0">
                <a:solidFill>
                  <a:schemeClr val="accent2">
                    <a:lumMod val="75000"/>
                  </a:schemeClr>
                </a:solidFill>
                <a:latin typeface="Bookman Old Style" panose="02050604050505020204" pitchFamily="18" charset="0"/>
                <a:ea typeface="+mj-ea"/>
                <a:cs typeface="+mj-cs"/>
              </a:rPr>
              <a:t>darkness</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1689366"/>
            <a:ext cx="6976856" cy="707886"/>
          </a:xfrm>
          <a:prstGeom prst="rect">
            <a:avLst/>
          </a:prstGeom>
          <a:noFill/>
        </p:spPr>
        <p:txBody>
          <a:bodyPr wrap="square" rtlCol="0">
            <a:spAutoFit/>
          </a:bodyPr>
          <a:lstStyle/>
          <a:p>
            <a:pPr algn="ctr" rtl="0"/>
            <a:r>
              <a:rPr lang="en-US" sz="2000" b="1" u="sng" dirty="0"/>
              <a:t>Romans 8:8</a:t>
            </a:r>
            <a:r>
              <a:rPr lang="en-US" sz="2000" b="1" dirty="0"/>
              <a:t> </a:t>
            </a:r>
            <a:r>
              <a:rPr lang="en-US" sz="1200" b="1" i="1" dirty="0"/>
              <a:t>(ESV)</a:t>
            </a:r>
          </a:p>
          <a:p>
            <a:pPr algn="ctr" rtl="0"/>
            <a:r>
              <a:rPr lang="en-US" sz="2000" dirty="0"/>
              <a:t>Those who are in the flesh cannot please God.</a:t>
            </a:r>
          </a:p>
        </p:txBody>
      </p:sp>
      <p:sp>
        <p:nvSpPr>
          <p:cNvPr id="5" name="TextBox 4">
            <a:extLst>
              <a:ext uri="{FF2B5EF4-FFF2-40B4-BE49-F238E27FC236}">
                <a16:creationId xmlns:a16="http://schemas.microsoft.com/office/drawing/2014/main" id="{72CBE43D-6085-CC97-3CC9-34104EE02432}"/>
              </a:ext>
            </a:extLst>
          </p:cNvPr>
          <p:cNvSpPr txBox="1"/>
          <p:nvPr/>
        </p:nvSpPr>
        <p:spPr>
          <a:xfrm>
            <a:off x="5215144" y="3004466"/>
            <a:ext cx="6976856" cy="1631216"/>
          </a:xfrm>
          <a:prstGeom prst="rect">
            <a:avLst/>
          </a:prstGeom>
          <a:noFill/>
        </p:spPr>
        <p:txBody>
          <a:bodyPr wrap="square" rtlCol="0">
            <a:spAutoFit/>
          </a:bodyPr>
          <a:lstStyle/>
          <a:p>
            <a:pPr algn="ctr" rtl="0"/>
            <a:r>
              <a:rPr lang="en-US" sz="2000" b="1" u="sng" dirty="0"/>
              <a:t>2 Corinthians 4:3-4</a:t>
            </a:r>
            <a:r>
              <a:rPr lang="en-US" sz="2000" b="1" dirty="0"/>
              <a:t> </a:t>
            </a:r>
            <a:r>
              <a:rPr lang="en-US" sz="1200" b="1" i="1" dirty="0"/>
              <a:t>(ESV)</a:t>
            </a:r>
          </a:p>
          <a:p>
            <a:pPr algn="ctr"/>
            <a:r>
              <a:rPr lang="en-US" sz="2000" dirty="0"/>
              <a:t>And even if our gospel is veiled, it is veiled to those who are perishing. In their case </a:t>
            </a:r>
            <a:r>
              <a:rPr lang="en-US" sz="2000" b="1" u="sng" dirty="0"/>
              <a:t>the god of this world has blinded the minds of the unbelievers</a:t>
            </a:r>
            <a:r>
              <a:rPr lang="en-US" sz="2000" dirty="0"/>
              <a:t>, to keep them from seeing the light of the gospel of the glory of Christ, who is the image of God.</a:t>
            </a:r>
          </a:p>
        </p:txBody>
      </p:sp>
      <p:sp>
        <p:nvSpPr>
          <p:cNvPr id="3" name="TextBox 2">
            <a:extLst>
              <a:ext uri="{FF2B5EF4-FFF2-40B4-BE49-F238E27FC236}">
                <a16:creationId xmlns:a16="http://schemas.microsoft.com/office/drawing/2014/main" id="{5FB341A2-13B9-B72A-04B3-989546CD85AA}"/>
              </a:ext>
            </a:extLst>
          </p:cNvPr>
          <p:cNvSpPr txBox="1"/>
          <p:nvPr/>
        </p:nvSpPr>
        <p:spPr>
          <a:xfrm>
            <a:off x="5215144" y="5168634"/>
            <a:ext cx="6976856" cy="707886"/>
          </a:xfrm>
          <a:prstGeom prst="rect">
            <a:avLst/>
          </a:prstGeom>
          <a:noFill/>
        </p:spPr>
        <p:txBody>
          <a:bodyPr wrap="square" rtlCol="0">
            <a:spAutoFit/>
          </a:bodyPr>
          <a:lstStyle/>
          <a:p>
            <a:pPr algn="ctr" rtl="0"/>
            <a:r>
              <a:rPr lang="en-US" sz="2000" b="1" u="sng" dirty="0"/>
              <a:t>Ephesians 2:1</a:t>
            </a:r>
            <a:r>
              <a:rPr lang="en-US" sz="2000" b="1" dirty="0"/>
              <a:t> </a:t>
            </a:r>
            <a:r>
              <a:rPr lang="en-US" sz="1200" b="1" i="1" dirty="0"/>
              <a:t>(ESV)</a:t>
            </a:r>
          </a:p>
          <a:p>
            <a:pPr algn="ctr"/>
            <a:r>
              <a:rPr lang="en-US" sz="2000" dirty="0"/>
              <a:t>And you were dead in the trespasses and sins</a:t>
            </a:r>
          </a:p>
        </p:txBody>
      </p:sp>
    </p:spTree>
    <p:extLst>
      <p:ext uri="{BB962C8B-B14F-4D97-AF65-F5344CB8AC3E}">
        <p14:creationId xmlns:p14="http://schemas.microsoft.com/office/powerpoint/2010/main" val="134821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1"/>
            <a:ext cx="6976856" cy="1212980"/>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2. God </a:t>
            </a:r>
            <a:r>
              <a:rPr lang="en-US" sz="3200" b="1" u="sng" spc="150" dirty="0">
                <a:solidFill>
                  <a:schemeClr val="accent2">
                    <a:lumMod val="75000"/>
                  </a:schemeClr>
                </a:solidFill>
                <a:latin typeface="Bookman Old Style" panose="02050604050505020204" pitchFamily="18" charset="0"/>
                <a:ea typeface="+mj-ea"/>
                <a:cs typeface="+mj-cs"/>
              </a:rPr>
              <a:t>chose</a:t>
            </a:r>
            <a:r>
              <a:rPr lang="en-US" sz="3200" b="1" spc="150" dirty="0">
                <a:solidFill>
                  <a:schemeClr val="tx1">
                    <a:lumMod val="85000"/>
                    <a:lumOff val="15000"/>
                  </a:schemeClr>
                </a:solidFill>
                <a:latin typeface="Bookman Old Style" panose="02050604050505020204" pitchFamily="18" charset="0"/>
                <a:ea typeface="+mj-ea"/>
                <a:cs typeface="+mj-cs"/>
              </a:rPr>
              <a:t> you while you were in </a:t>
            </a:r>
            <a:r>
              <a:rPr lang="en-US" sz="3200" b="1" u="sng" spc="150" dirty="0">
                <a:solidFill>
                  <a:schemeClr val="accent2">
                    <a:lumMod val="75000"/>
                  </a:schemeClr>
                </a:solidFill>
                <a:latin typeface="Bookman Old Style" panose="02050604050505020204" pitchFamily="18" charset="0"/>
                <a:ea typeface="+mj-ea"/>
                <a:cs typeface="+mj-cs"/>
              </a:rPr>
              <a:t>darkness</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2167094"/>
            <a:ext cx="6976856" cy="1631216"/>
          </a:xfrm>
          <a:prstGeom prst="rect">
            <a:avLst/>
          </a:prstGeom>
          <a:noFill/>
        </p:spPr>
        <p:txBody>
          <a:bodyPr wrap="square" rtlCol="0">
            <a:spAutoFit/>
          </a:bodyPr>
          <a:lstStyle/>
          <a:p>
            <a:pPr algn="ctr" rtl="0"/>
            <a:r>
              <a:rPr lang="en-US" sz="2000" b="1" u="sng" dirty="0"/>
              <a:t>2 Thessalonians 2:13</a:t>
            </a:r>
            <a:r>
              <a:rPr lang="en-US" sz="2000" b="1" dirty="0"/>
              <a:t> </a:t>
            </a:r>
            <a:r>
              <a:rPr lang="en-US" sz="1200" b="1" i="1" dirty="0"/>
              <a:t>(NASB)</a:t>
            </a:r>
          </a:p>
          <a:p>
            <a:pPr algn="ctr" rtl="0"/>
            <a:r>
              <a:rPr lang="en-US" sz="2000" dirty="0"/>
              <a:t>But we should always give thanks to God for you, brethren beloved by the Lord, because </a:t>
            </a:r>
            <a:r>
              <a:rPr lang="en-US" sz="2000" b="1" u="sng" dirty="0"/>
              <a:t>God has chosen you from the beginning for salvation</a:t>
            </a:r>
            <a:r>
              <a:rPr lang="en-US" sz="2000" dirty="0"/>
              <a:t> through sanctification by the Spirit and faith in the truth.</a:t>
            </a:r>
          </a:p>
        </p:txBody>
      </p:sp>
      <p:sp>
        <p:nvSpPr>
          <p:cNvPr id="3" name="TextBox 2">
            <a:extLst>
              <a:ext uri="{FF2B5EF4-FFF2-40B4-BE49-F238E27FC236}">
                <a16:creationId xmlns:a16="http://schemas.microsoft.com/office/drawing/2014/main" id="{5FB341A2-13B9-B72A-04B3-989546CD85AA}"/>
              </a:ext>
            </a:extLst>
          </p:cNvPr>
          <p:cNvSpPr txBox="1"/>
          <p:nvPr/>
        </p:nvSpPr>
        <p:spPr>
          <a:xfrm>
            <a:off x="5214938" y="4104743"/>
            <a:ext cx="6976856" cy="1631216"/>
          </a:xfrm>
          <a:prstGeom prst="rect">
            <a:avLst/>
          </a:prstGeom>
          <a:noFill/>
        </p:spPr>
        <p:txBody>
          <a:bodyPr wrap="square" rtlCol="0">
            <a:spAutoFit/>
          </a:bodyPr>
          <a:lstStyle/>
          <a:p>
            <a:pPr algn="ctr" rtl="0"/>
            <a:r>
              <a:rPr lang="en-US" sz="2000" b="1" u="sng" dirty="0"/>
              <a:t>Ephesians 1:3-4a</a:t>
            </a:r>
            <a:r>
              <a:rPr lang="en-US" sz="2000" b="1" dirty="0"/>
              <a:t> </a:t>
            </a:r>
            <a:r>
              <a:rPr lang="en-US" sz="1200" b="1" i="1" dirty="0"/>
              <a:t>(ESV)</a:t>
            </a:r>
          </a:p>
          <a:p>
            <a:r>
              <a:rPr lang="en-US" sz="2000" dirty="0"/>
              <a:t>Blessed be the God and Father of our Lord Jesus Christ, who has blessed us in Christ with every spiritual blessing in the heavenly places, even </a:t>
            </a:r>
            <a:r>
              <a:rPr lang="en-US" sz="2000" b="1" u="sng" dirty="0"/>
              <a:t>as he chose us in him before the foundation of the world</a:t>
            </a:r>
            <a:r>
              <a:rPr lang="en-US" sz="2000" dirty="0"/>
              <a:t> …</a:t>
            </a:r>
          </a:p>
        </p:txBody>
      </p:sp>
    </p:spTree>
    <p:extLst>
      <p:ext uri="{BB962C8B-B14F-4D97-AF65-F5344CB8AC3E}">
        <p14:creationId xmlns:p14="http://schemas.microsoft.com/office/powerpoint/2010/main" val="319134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1"/>
            <a:ext cx="6976856" cy="1212980"/>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3. Jesus </a:t>
            </a:r>
            <a:r>
              <a:rPr lang="en-US" sz="3200" b="1" u="sng" spc="150" dirty="0">
                <a:solidFill>
                  <a:schemeClr val="accent2">
                    <a:lumMod val="75000"/>
                  </a:schemeClr>
                </a:solidFill>
                <a:latin typeface="Bookman Old Style" panose="02050604050505020204" pitchFamily="18" charset="0"/>
                <a:ea typeface="+mj-ea"/>
                <a:cs typeface="+mj-cs"/>
              </a:rPr>
              <a:t>died</a:t>
            </a:r>
            <a:r>
              <a:rPr lang="en-US" sz="3200" b="1" spc="150" dirty="0">
                <a:solidFill>
                  <a:schemeClr val="tx1">
                    <a:lumMod val="85000"/>
                    <a:lumOff val="15000"/>
                  </a:schemeClr>
                </a:solidFill>
                <a:latin typeface="Bookman Old Style" panose="02050604050505020204" pitchFamily="18" charset="0"/>
                <a:ea typeface="+mj-ea"/>
                <a:cs typeface="+mj-cs"/>
              </a:rPr>
              <a:t> for sinners and is </a:t>
            </a:r>
            <a:r>
              <a:rPr lang="en-US" sz="3200" b="1" u="sng" spc="150" dirty="0">
                <a:solidFill>
                  <a:schemeClr val="accent2">
                    <a:lumMod val="75000"/>
                  </a:schemeClr>
                </a:solidFill>
                <a:latin typeface="Bookman Old Style" panose="02050604050505020204" pitchFamily="18" charset="0"/>
                <a:ea typeface="+mj-ea"/>
                <a:cs typeface="+mj-cs"/>
              </a:rPr>
              <a:t>alive</a:t>
            </a:r>
            <a:r>
              <a:rPr lang="en-US" sz="3200" b="1" spc="150" dirty="0">
                <a:solidFill>
                  <a:schemeClr val="tx1">
                    <a:lumMod val="85000"/>
                    <a:lumOff val="15000"/>
                  </a:schemeClr>
                </a:solidFill>
                <a:latin typeface="Bookman Old Style" panose="02050604050505020204" pitchFamily="18" charset="0"/>
                <a:ea typeface="+mj-ea"/>
                <a:cs typeface="+mj-cs"/>
              </a:rPr>
              <a:t>.</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2413337"/>
            <a:ext cx="6976856" cy="1015663"/>
          </a:xfrm>
          <a:prstGeom prst="rect">
            <a:avLst/>
          </a:prstGeom>
          <a:noFill/>
        </p:spPr>
        <p:txBody>
          <a:bodyPr wrap="square" rtlCol="0">
            <a:spAutoFit/>
          </a:bodyPr>
          <a:lstStyle/>
          <a:p>
            <a:pPr algn="ctr" rtl="0"/>
            <a:r>
              <a:rPr lang="en-US" sz="2000" b="1" u="sng" dirty="0"/>
              <a:t>1 Corinthians 9:1</a:t>
            </a:r>
            <a:r>
              <a:rPr lang="en-US" sz="2000" b="1" dirty="0"/>
              <a:t> </a:t>
            </a:r>
            <a:r>
              <a:rPr lang="en-US" sz="1200" b="1" i="1" dirty="0"/>
              <a:t>(ESV)</a:t>
            </a:r>
          </a:p>
          <a:p>
            <a:pPr algn="ctr"/>
            <a:r>
              <a:rPr lang="en-US" sz="2000" dirty="0"/>
              <a:t>Am I not free? Am I not an apostle? </a:t>
            </a:r>
            <a:r>
              <a:rPr lang="en-US" sz="2000" b="1" u="sng" dirty="0"/>
              <a:t>Have I not seen Jesus </a:t>
            </a:r>
            <a:r>
              <a:rPr lang="en-US" sz="2000" dirty="0"/>
              <a:t>our Lord? Are not you my workmanship in the Lord?</a:t>
            </a:r>
          </a:p>
        </p:txBody>
      </p:sp>
      <p:sp>
        <p:nvSpPr>
          <p:cNvPr id="3" name="TextBox 2">
            <a:extLst>
              <a:ext uri="{FF2B5EF4-FFF2-40B4-BE49-F238E27FC236}">
                <a16:creationId xmlns:a16="http://schemas.microsoft.com/office/drawing/2014/main" id="{5FB341A2-13B9-B72A-04B3-989546CD85AA}"/>
              </a:ext>
            </a:extLst>
          </p:cNvPr>
          <p:cNvSpPr txBox="1"/>
          <p:nvPr/>
        </p:nvSpPr>
        <p:spPr>
          <a:xfrm>
            <a:off x="5215144" y="3768841"/>
            <a:ext cx="6976856" cy="707886"/>
          </a:xfrm>
          <a:prstGeom prst="rect">
            <a:avLst/>
          </a:prstGeom>
          <a:noFill/>
        </p:spPr>
        <p:txBody>
          <a:bodyPr wrap="square" rtlCol="0">
            <a:spAutoFit/>
          </a:bodyPr>
          <a:lstStyle/>
          <a:p>
            <a:pPr algn="ctr" rtl="0"/>
            <a:r>
              <a:rPr lang="en-US" sz="2000" b="1" u="sng" dirty="0"/>
              <a:t>1 Corinthians 15:8</a:t>
            </a:r>
            <a:r>
              <a:rPr lang="en-US" sz="2000" b="1" dirty="0"/>
              <a:t> </a:t>
            </a:r>
            <a:r>
              <a:rPr lang="en-US" sz="1200" b="1" i="1" dirty="0"/>
              <a:t>(ESV)</a:t>
            </a:r>
          </a:p>
          <a:p>
            <a:pPr algn="ctr"/>
            <a:r>
              <a:rPr lang="en-US" sz="2000" dirty="0"/>
              <a:t>Last of all, as to one untimely born, he </a:t>
            </a:r>
            <a:r>
              <a:rPr lang="en-US" sz="2000" b="1" u="sng" dirty="0"/>
              <a:t>appeared</a:t>
            </a:r>
            <a:r>
              <a:rPr lang="en-US" sz="2000" dirty="0"/>
              <a:t> also to me.</a:t>
            </a:r>
          </a:p>
        </p:txBody>
      </p:sp>
    </p:spTree>
    <p:extLst>
      <p:ext uri="{BB962C8B-B14F-4D97-AF65-F5344CB8AC3E}">
        <p14:creationId xmlns:p14="http://schemas.microsoft.com/office/powerpoint/2010/main" val="222369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1"/>
            <a:ext cx="6976856" cy="1212980"/>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3. Jesus </a:t>
            </a:r>
            <a:r>
              <a:rPr lang="en-US" sz="3200" b="1" u="sng" spc="150" dirty="0">
                <a:solidFill>
                  <a:schemeClr val="accent2">
                    <a:lumMod val="75000"/>
                  </a:schemeClr>
                </a:solidFill>
                <a:latin typeface="Bookman Old Style" panose="02050604050505020204" pitchFamily="18" charset="0"/>
                <a:ea typeface="+mj-ea"/>
                <a:cs typeface="+mj-cs"/>
              </a:rPr>
              <a:t>died</a:t>
            </a:r>
            <a:r>
              <a:rPr lang="en-US" sz="3200" b="1" spc="150" dirty="0">
                <a:solidFill>
                  <a:schemeClr val="tx1">
                    <a:lumMod val="85000"/>
                    <a:lumOff val="15000"/>
                  </a:schemeClr>
                </a:solidFill>
                <a:latin typeface="Bookman Old Style" panose="02050604050505020204" pitchFamily="18" charset="0"/>
                <a:ea typeface="+mj-ea"/>
                <a:cs typeface="+mj-cs"/>
              </a:rPr>
              <a:t> for sinners and is </a:t>
            </a:r>
            <a:r>
              <a:rPr lang="en-US" sz="3200" b="1" u="sng" spc="150" dirty="0">
                <a:solidFill>
                  <a:schemeClr val="accent2">
                    <a:lumMod val="75000"/>
                  </a:schemeClr>
                </a:solidFill>
                <a:latin typeface="Bookman Old Style" panose="02050604050505020204" pitchFamily="18" charset="0"/>
                <a:ea typeface="+mj-ea"/>
                <a:cs typeface="+mj-cs"/>
              </a:rPr>
              <a:t>alive</a:t>
            </a:r>
            <a:r>
              <a:rPr lang="en-US" sz="3200" b="1" spc="150" dirty="0">
                <a:solidFill>
                  <a:schemeClr val="tx1">
                    <a:lumMod val="85000"/>
                    <a:lumOff val="15000"/>
                  </a:schemeClr>
                </a:solidFill>
                <a:latin typeface="Bookman Old Style" panose="02050604050505020204" pitchFamily="18" charset="0"/>
                <a:ea typeface="+mj-ea"/>
                <a:cs typeface="+mj-cs"/>
              </a:rPr>
              <a:t>.</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2413337"/>
            <a:ext cx="6976856" cy="1323439"/>
          </a:xfrm>
          <a:prstGeom prst="rect">
            <a:avLst/>
          </a:prstGeom>
          <a:noFill/>
        </p:spPr>
        <p:txBody>
          <a:bodyPr wrap="square" rtlCol="0">
            <a:spAutoFit/>
          </a:bodyPr>
          <a:lstStyle/>
          <a:p>
            <a:pPr algn="ctr" rtl="0"/>
            <a:r>
              <a:rPr lang="en-US" sz="2000" b="1" u="sng" dirty="0"/>
              <a:t>Acts 26:14</a:t>
            </a:r>
            <a:r>
              <a:rPr lang="en-US" sz="2000" b="1" dirty="0"/>
              <a:t> </a:t>
            </a:r>
            <a:r>
              <a:rPr lang="en-US" sz="1200" b="1" i="1" dirty="0"/>
              <a:t>(ESV)</a:t>
            </a:r>
          </a:p>
          <a:p>
            <a:pPr algn="ctr"/>
            <a:r>
              <a:rPr lang="en-US" sz="2000" dirty="0"/>
              <a:t>And when we had all fallen to the ground, I heard a voice saying to me in the Hebrew language, ‘Saul, Saul, why are you persecuting me? </a:t>
            </a:r>
            <a:r>
              <a:rPr lang="en-US" sz="2000" b="1" u="sng" dirty="0"/>
              <a:t>It is hard for you to kick against the goads</a:t>
            </a:r>
            <a:r>
              <a:rPr lang="en-US" sz="2000" dirty="0"/>
              <a:t>.’</a:t>
            </a:r>
          </a:p>
        </p:txBody>
      </p:sp>
      <p:pic>
        <p:nvPicPr>
          <p:cNvPr id="6" name="Picture 5">
            <a:extLst>
              <a:ext uri="{FF2B5EF4-FFF2-40B4-BE49-F238E27FC236}">
                <a16:creationId xmlns:a16="http://schemas.microsoft.com/office/drawing/2014/main" id="{74B34096-0949-4CB4-9204-A7487034F241}"/>
              </a:ext>
            </a:extLst>
          </p:cNvPr>
          <p:cNvPicPr>
            <a:picLocks noChangeAspect="1"/>
          </p:cNvPicPr>
          <p:nvPr/>
        </p:nvPicPr>
        <p:blipFill>
          <a:blip r:embed="rId3"/>
          <a:stretch>
            <a:fillRect/>
          </a:stretch>
        </p:blipFill>
        <p:spPr>
          <a:xfrm>
            <a:off x="5523517" y="4789494"/>
            <a:ext cx="6289038" cy="421992"/>
          </a:xfrm>
          <a:prstGeom prst="rect">
            <a:avLst/>
          </a:prstGeom>
        </p:spPr>
      </p:pic>
    </p:spTree>
    <p:extLst>
      <p:ext uri="{BB962C8B-B14F-4D97-AF65-F5344CB8AC3E}">
        <p14:creationId xmlns:p14="http://schemas.microsoft.com/office/powerpoint/2010/main" val="3171397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1"/>
            <a:ext cx="6976856" cy="1212980"/>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3. Jesus </a:t>
            </a:r>
            <a:r>
              <a:rPr lang="en-US" sz="3200" b="1" u="sng" spc="150" dirty="0">
                <a:solidFill>
                  <a:schemeClr val="accent2">
                    <a:lumMod val="75000"/>
                  </a:schemeClr>
                </a:solidFill>
                <a:latin typeface="Bookman Old Style" panose="02050604050505020204" pitchFamily="18" charset="0"/>
                <a:ea typeface="+mj-ea"/>
                <a:cs typeface="+mj-cs"/>
              </a:rPr>
              <a:t>died</a:t>
            </a:r>
            <a:r>
              <a:rPr lang="en-US" sz="3200" b="1" spc="150" dirty="0">
                <a:solidFill>
                  <a:schemeClr val="tx1">
                    <a:lumMod val="85000"/>
                    <a:lumOff val="15000"/>
                  </a:schemeClr>
                </a:solidFill>
                <a:latin typeface="Bookman Old Style" panose="02050604050505020204" pitchFamily="18" charset="0"/>
                <a:ea typeface="+mj-ea"/>
                <a:cs typeface="+mj-cs"/>
              </a:rPr>
              <a:t> for sinners and is </a:t>
            </a:r>
            <a:r>
              <a:rPr lang="en-US" sz="3200" b="1" u="sng" spc="150" dirty="0">
                <a:solidFill>
                  <a:schemeClr val="accent2">
                    <a:lumMod val="75000"/>
                  </a:schemeClr>
                </a:solidFill>
                <a:latin typeface="Bookman Old Style" panose="02050604050505020204" pitchFamily="18" charset="0"/>
                <a:ea typeface="+mj-ea"/>
                <a:cs typeface="+mj-cs"/>
              </a:rPr>
              <a:t>alive</a:t>
            </a:r>
            <a:r>
              <a:rPr lang="en-US" sz="3200" b="1" spc="150" dirty="0">
                <a:solidFill>
                  <a:schemeClr val="tx1">
                    <a:lumMod val="85000"/>
                    <a:lumOff val="15000"/>
                  </a:schemeClr>
                </a:solidFill>
                <a:latin typeface="Bookman Old Style" panose="02050604050505020204" pitchFamily="18" charset="0"/>
                <a:ea typeface="+mj-ea"/>
                <a:cs typeface="+mj-cs"/>
              </a:rPr>
              <a:t>.</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2413337"/>
            <a:ext cx="6976856" cy="1938992"/>
          </a:xfrm>
          <a:prstGeom prst="rect">
            <a:avLst/>
          </a:prstGeom>
          <a:noFill/>
        </p:spPr>
        <p:txBody>
          <a:bodyPr wrap="square" rtlCol="0">
            <a:spAutoFit/>
          </a:bodyPr>
          <a:lstStyle/>
          <a:p>
            <a:pPr algn="ctr" rtl="0"/>
            <a:r>
              <a:rPr lang="en-US" sz="2000" b="1" u="sng" dirty="0"/>
              <a:t>Acts 22:19-20</a:t>
            </a:r>
            <a:r>
              <a:rPr lang="en-US" sz="2000" b="1" dirty="0"/>
              <a:t> </a:t>
            </a:r>
            <a:r>
              <a:rPr lang="en-US" sz="1200" b="1" i="1" dirty="0"/>
              <a:t>(ESV)</a:t>
            </a:r>
          </a:p>
          <a:p>
            <a:pPr algn="ctr"/>
            <a:r>
              <a:rPr lang="en-US" sz="2000" dirty="0"/>
              <a:t> And I said, ‘Lord, they themselves know that in one synagogue after another I imprisoned and beat those who believed in you. And </a:t>
            </a:r>
            <a:r>
              <a:rPr lang="en-US" sz="2000" b="1" dirty="0"/>
              <a:t>when the blood of Stephen your witness was being shed, I myself was standing by </a:t>
            </a:r>
            <a:r>
              <a:rPr lang="en-US" sz="2000" dirty="0"/>
              <a:t>and approving and watching over the garments of those who killed him.’ </a:t>
            </a:r>
          </a:p>
        </p:txBody>
      </p:sp>
    </p:spTree>
    <p:extLst>
      <p:ext uri="{BB962C8B-B14F-4D97-AF65-F5344CB8AC3E}">
        <p14:creationId xmlns:p14="http://schemas.microsoft.com/office/powerpoint/2010/main" val="411274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1"/>
            <a:ext cx="6976856" cy="1212980"/>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3. Jesus </a:t>
            </a:r>
            <a:r>
              <a:rPr lang="en-US" sz="3200" b="1" u="sng" spc="150" dirty="0">
                <a:solidFill>
                  <a:schemeClr val="accent2">
                    <a:lumMod val="75000"/>
                  </a:schemeClr>
                </a:solidFill>
                <a:latin typeface="Bookman Old Style" panose="02050604050505020204" pitchFamily="18" charset="0"/>
                <a:ea typeface="+mj-ea"/>
                <a:cs typeface="+mj-cs"/>
              </a:rPr>
              <a:t>died</a:t>
            </a:r>
            <a:r>
              <a:rPr lang="en-US" sz="3200" b="1" spc="150" dirty="0">
                <a:solidFill>
                  <a:schemeClr val="tx1">
                    <a:lumMod val="85000"/>
                    <a:lumOff val="15000"/>
                  </a:schemeClr>
                </a:solidFill>
                <a:latin typeface="Bookman Old Style" panose="02050604050505020204" pitchFamily="18" charset="0"/>
                <a:ea typeface="+mj-ea"/>
                <a:cs typeface="+mj-cs"/>
              </a:rPr>
              <a:t> for sinners and is </a:t>
            </a:r>
            <a:r>
              <a:rPr lang="en-US" sz="3200" b="1" u="sng" spc="150" dirty="0">
                <a:solidFill>
                  <a:schemeClr val="accent2">
                    <a:lumMod val="75000"/>
                  </a:schemeClr>
                </a:solidFill>
                <a:latin typeface="Bookman Old Style" panose="02050604050505020204" pitchFamily="18" charset="0"/>
                <a:ea typeface="+mj-ea"/>
                <a:cs typeface="+mj-cs"/>
              </a:rPr>
              <a:t>alive</a:t>
            </a:r>
            <a:r>
              <a:rPr lang="en-US" sz="3200" b="1" spc="150" dirty="0">
                <a:solidFill>
                  <a:schemeClr val="tx1">
                    <a:lumMod val="85000"/>
                    <a:lumOff val="15000"/>
                  </a:schemeClr>
                </a:solidFill>
                <a:latin typeface="Bookman Old Style" panose="02050604050505020204" pitchFamily="18" charset="0"/>
                <a:ea typeface="+mj-ea"/>
                <a:cs typeface="+mj-cs"/>
              </a:rPr>
              <a:t>.</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2413337"/>
            <a:ext cx="6976856" cy="1015663"/>
          </a:xfrm>
          <a:prstGeom prst="rect">
            <a:avLst/>
          </a:prstGeom>
          <a:noFill/>
        </p:spPr>
        <p:txBody>
          <a:bodyPr wrap="square" rtlCol="0">
            <a:spAutoFit/>
          </a:bodyPr>
          <a:lstStyle/>
          <a:p>
            <a:pPr algn="ctr" rtl="0"/>
            <a:r>
              <a:rPr lang="en-US" sz="2000" b="1" u="sng" dirty="0"/>
              <a:t>Romans 7:10</a:t>
            </a:r>
            <a:r>
              <a:rPr lang="en-US" sz="2000" b="1" dirty="0"/>
              <a:t> </a:t>
            </a:r>
            <a:r>
              <a:rPr lang="en-US" sz="1200" b="1" i="1" dirty="0"/>
              <a:t>(ESV)</a:t>
            </a:r>
          </a:p>
          <a:p>
            <a:pPr algn="ctr" rtl="0"/>
            <a:r>
              <a:rPr lang="en-US" sz="2000" dirty="0"/>
              <a:t>The very commandment that promised life proved to be death to me.</a:t>
            </a:r>
          </a:p>
        </p:txBody>
      </p:sp>
      <p:sp>
        <p:nvSpPr>
          <p:cNvPr id="3" name="TextBox 2">
            <a:extLst>
              <a:ext uri="{FF2B5EF4-FFF2-40B4-BE49-F238E27FC236}">
                <a16:creationId xmlns:a16="http://schemas.microsoft.com/office/drawing/2014/main" id="{204ADCD3-4EAD-5DC1-FFEF-305C97D2B22A}"/>
              </a:ext>
            </a:extLst>
          </p:cNvPr>
          <p:cNvSpPr txBox="1"/>
          <p:nvPr/>
        </p:nvSpPr>
        <p:spPr>
          <a:xfrm>
            <a:off x="5215144" y="3834700"/>
            <a:ext cx="6976856" cy="1015663"/>
          </a:xfrm>
          <a:prstGeom prst="rect">
            <a:avLst/>
          </a:prstGeom>
          <a:noFill/>
        </p:spPr>
        <p:txBody>
          <a:bodyPr wrap="square" rtlCol="0">
            <a:spAutoFit/>
          </a:bodyPr>
          <a:lstStyle/>
          <a:p>
            <a:pPr algn="ctr" rtl="0"/>
            <a:r>
              <a:rPr lang="en-US" sz="2000" b="1" u="sng" dirty="0"/>
              <a:t>Romans 7:19</a:t>
            </a:r>
            <a:r>
              <a:rPr lang="en-US" sz="2000" b="1" dirty="0"/>
              <a:t> </a:t>
            </a:r>
            <a:r>
              <a:rPr lang="en-US" sz="1200" b="1" i="1" dirty="0"/>
              <a:t>(ESV)</a:t>
            </a:r>
          </a:p>
          <a:p>
            <a:pPr algn="ctr" rtl="0"/>
            <a:r>
              <a:rPr lang="en-US" sz="2000" dirty="0"/>
              <a:t>For I do not do the good I want, but the evil I do not want is what I keep on doing.</a:t>
            </a:r>
          </a:p>
        </p:txBody>
      </p:sp>
    </p:spTree>
    <p:extLst>
      <p:ext uri="{BB962C8B-B14F-4D97-AF65-F5344CB8AC3E}">
        <p14:creationId xmlns:p14="http://schemas.microsoft.com/office/powerpoint/2010/main" val="383886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1"/>
            <a:ext cx="6976856" cy="1212980"/>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4. God </a:t>
            </a:r>
            <a:r>
              <a:rPr lang="en-US" sz="3200" b="1" u="sng" spc="150" dirty="0">
                <a:solidFill>
                  <a:schemeClr val="accent2">
                    <a:lumMod val="75000"/>
                  </a:schemeClr>
                </a:solidFill>
                <a:latin typeface="Bookman Old Style" panose="02050604050505020204" pitchFamily="18" charset="0"/>
                <a:ea typeface="+mj-ea"/>
                <a:cs typeface="+mj-cs"/>
              </a:rPr>
              <a:t>continues</a:t>
            </a:r>
            <a:r>
              <a:rPr lang="en-US" sz="3200" b="1" spc="150" dirty="0">
                <a:solidFill>
                  <a:schemeClr val="tx1">
                    <a:lumMod val="85000"/>
                    <a:lumOff val="15000"/>
                  </a:schemeClr>
                </a:solidFill>
                <a:latin typeface="Bookman Old Style" panose="02050604050505020204" pitchFamily="18" charset="0"/>
                <a:ea typeface="+mj-ea"/>
                <a:cs typeface="+mj-cs"/>
              </a:rPr>
              <a:t> His </a:t>
            </a:r>
            <a:r>
              <a:rPr lang="en-US" sz="3200" b="1" u="sng" spc="150" dirty="0">
                <a:solidFill>
                  <a:schemeClr val="accent2">
                    <a:lumMod val="75000"/>
                  </a:schemeClr>
                </a:solidFill>
                <a:latin typeface="Bookman Old Style" panose="02050604050505020204" pitchFamily="18" charset="0"/>
                <a:ea typeface="+mj-ea"/>
                <a:cs typeface="+mj-cs"/>
              </a:rPr>
              <a:t>work</a:t>
            </a:r>
            <a:r>
              <a:rPr lang="en-US" sz="3200" b="1" spc="150" dirty="0">
                <a:solidFill>
                  <a:schemeClr val="tx1">
                    <a:lumMod val="85000"/>
                    <a:lumOff val="15000"/>
                  </a:schemeClr>
                </a:solidFill>
                <a:latin typeface="Bookman Old Style" panose="02050604050505020204" pitchFamily="18" charset="0"/>
                <a:ea typeface="+mj-ea"/>
                <a:cs typeface="+mj-cs"/>
              </a:rPr>
              <a:t> in His stumbling saint.</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5144" y="1760194"/>
            <a:ext cx="6976856" cy="2246769"/>
          </a:xfrm>
          <a:prstGeom prst="rect">
            <a:avLst/>
          </a:prstGeom>
          <a:noFill/>
        </p:spPr>
        <p:txBody>
          <a:bodyPr wrap="square" rtlCol="0">
            <a:spAutoFit/>
          </a:bodyPr>
          <a:lstStyle/>
          <a:p>
            <a:pPr algn="ctr" rtl="0"/>
            <a:r>
              <a:rPr lang="en-US" sz="2000" b="1" u="sng" dirty="0"/>
              <a:t>Acts 22:8-10</a:t>
            </a:r>
            <a:r>
              <a:rPr lang="en-US" sz="2000" b="1" dirty="0"/>
              <a:t> </a:t>
            </a:r>
            <a:r>
              <a:rPr lang="en-US" sz="1200" b="1" i="1" dirty="0"/>
              <a:t>(ESV)</a:t>
            </a:r>
          </a:p>
          <a:p>
            <a:r>
              <a:rPr lang="en-US" sz="2000" dirty="0"/>
              <a:t>And I answered, ‘Who are you, Lord?’ And he said to me, ‘I am Jesus of Nazareth, whom you are persecuting.’ Now those who were with me saw the light but did not understand the voice of the one who was speaking to me. And I said, ‘</a:t>
            </a:r>
            <a:r>
              <a:rPr lang="en-US" sz="2000" b="1" u="sng" dirty="0"/>
              <a:t>What shall I do, Lord?’ </a:t>
            </a:r>
            <a:r>
              <a:rPr lang="en-US" sz="2000" dirty="0"/>
              <a:t>And the Lord said to me, ‘Rise, and go into Damascus, and there you will be told all that is appointed for you to do.’</a:t>
            </a:r>
          </a:p>
        </p:txBody>
      </p:sp>
      <p:sp>
        <p:nvSpPr>
          <p:cNvPr id="3" name="TextBox 2">
            <a:extLst>
              <a:ext uri="{FF2B5EF4-FFF2-40B4-BE49-F238E27FC236}">
                <a16:creationId xmlns:a16="http://schemas.microsoft.com/office/drawing/2014/main" id="{204ADCD3-4EAD-5DC1-FFEF-305C97D2B22A}"/>
              </a:ext>
            </a:extLst>
          </p:cNvPr>
          <p:cNvSpPr txBox="1"/>
          <p:nvPr/>
        </p:nvSpPr>
        <p:spPr>
          <a:xfrm>
            <a:off x="5215144" y="4786421"/>
            <a:ext cx="6976856" cy="1323439"/>
          </a:xfrm>
          <a:prstGeom prst="rect">
            <a:avLst/>
          </a:prstGeom>
          <a:noFill/>
        </p:spPr>
        <p:txBody>
          <a:bodyPr wrap="square" rtlCol="0">
            <a:spAutoFit/>
          </a:bodyPr>
          <a:lstStyle/>
          <a:p>
            <a:pPr algn="ctr" rtl="0"/>
            <a:r>
              <a:rPr lang="en-US" sz="2000" b="1" u="sng" dirty="0"/>
              <a:t>Romans 10:9</a:t>
            </a:r>
            <a:r>
              <a:rPr lang="en-US" sz="2000" b="1" dirty="0"/>
              <a:t> </a:t>
            </a:r>
            <a:r>
              <a:rPr lang="en-US" sz="1200" b="1" i="1" dirty="0"/>
              <a:t>(ESV)</a:t>
            </a:r>
          </a:p>
          <a:p>
            <a:pPr algn="ctr"/>
            <a:r>
              <a:rPr lang="en-US" sz="2000" dirty="0"/>
              <a:t>because, if you confess with your mouth that </a:t>
            </a:r>
            <a:r>
              <a:rPr lang="en-US" sz="2000" b="1" u="sng" dirty="0"/>
              <a:t>Jesus is Lord </a:t>
            </a:r>
            <a:r>
              <a:rPr lang="en-US" sz="2000" dirty="0"/>
              <a:t>and believe in your heart that God raised him from the dead, you will be saved.</a:t>
            </a:r>
          </a:p>
        </p:txBody>
      </p:sp>
    </p:spTree>
    <p:extLst>
      <p:ext uri="{BB962C8B-B14F-4D97-AF65-F5344CB8AC3E}">
        <p14:creationId xmlns:p14="http://schemas.microsoft.com/office/powerpoint/2010/main" val="121768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1"/>
            <a:ext cx="6976856" cy="1212980"/>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4. God </a:t>
            </a:r>
            <a:r>
              <a:rPr lang="en-US" sz="3200" b="1" u="sng" spc="150" dirty="0">
                <a:solidFill>
                  <a:schemeClr val="accent2">
                    <a:lumMod val="75000"/>
                  </a:schemeClr>
                </a:solidFill>
                <a:latin typeface="Bookman Old Style" panose="02050604050505020204" pitchFamily="18" charset="0"/>
                <a:ea typeface="+mj-ea"/>
                <a:cs typeface="+mj-cs"/>
              </a:rPr>
              <a:t>continues</a:t>
            </a:r>
            <a:r>
              <a:rPr lang="en-US" sz="3200" b="1" spc="150" dirty="0">
                <a:solidFill>
                  <a:schemeClr val="tx1">
                    <a:lumMod val="85000"/>
                    <a:lumOff val="15000"/>
                  </a:schemeClr>
                </a:solidFill>
                <a:latin typeface="Bookman Old Style" panose="02050604050505020204" pitchFamily="18" charset="0"/>
                <a:ea typeface="+mj-ea"/>
                <a:cs typeface="+mj-cs"/>
              </a:rPr>
              <a:t> His </a:t>
            </a:r>
            <a:r>
              <a:rPr lang="en-US" sz="3200" b="1" u="sng" spc="150" dirty="0">
                <a:solidFill>
                  <a:schemeClr val="accent2">
                    <a:lumMod val="75000"/>
                  </a:schemeClr>
                </a:solidFill>
                <a:latin typeface="Bookman Old Style" panose="02050604050505020204" pitchFamily="18" charset="0"/>
                <a:ea typeface="+mj-ea"/>
                <a:cs typeface="+mj-cs"/>
              </a:rPr>
              <a:t>work</a:t>
            </a:r>
            <a:r>
              <a:rPr lang="en-US" sz="3200" b="1" spc="150" dirty="0">
                <a:solidFill>
                  <a:schemeClr val="tx1">
                    <a:lumMod val="85000"/>
                    <a:lumOff val="15000"/>
                  </a:schemeClr>
                </a:solidFill>
                <a:latin typeface="Bookman Old Style" panose="02050604050505020204" pitchFamily="18" charset="0"/>
                <a:ea typeface="+mj-ea"/>
                <a:cs typeface="+mj-cs"/>
              </a:rPr>
              <a:t> in His stumbling saint.</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5144" y="1760194"/>
            <a:ext cx="6976856" cy="1323439"/>
          </a:xfrm>
          <a:prstGeom prst="rect">
            <a:avLst/>
          </a:prstGeom>
          <a:noFill/>
        </p:spPr>
        <p:txBody>
          <a:bodyPr wrap="square" rtlCol="0">
            <a:spAutoFit/>
          </a:bodyPr>
          <a:lstStyle/>
          <a:p>
            <a:pPr algn="ctr" rtl="0"/>
            <a:r>
              <a:rPr lang="en-US" sz="2000" b="1" u="sng" dirty="0"/>
              <a:t>1 Corinthians 15:10</a:t>
            </a:r>
            <a:r>
              <a:rPr lang="en-US" sz="2000" b="1" dirty="0"/>
              <a:t> </a:t>
            </a:r>
            <a:r>
              <a:rPr lang="en-US" sz="1200" b="1" i="1" dirty="0"/>
              <a:t>(ESV)</a:t>
            </a:r>
          </a:p>
          <a:p>
            <a:pPr algn="ctr"/>
            <a:r>
              <a:rPr lang="en-US" sz="2000" dirty="0"/>
              <a:t>But by the </a:t>
            </a:r>
            <a:r>
              <a:rPr lang="en-US" sz="2000" b="1" u="sng" dirty="0"/>
              <a:t>grace of God </a:t>
            </a:r>
            <a:r>
              <a:rPr lang="en-US" sz="2000" dirty="0"/>
              <a:t>I am what I am, and </a:t>
            </a:r>
            <a:r>
              <a:rPr lang="en-US" sz="2000" b="1" u="sng" dirty="0"/>
              <a:t>his grace</a:t>
            </a:r>
            <a:r>
              <a:rPr lang="en-US" sz="2000" dirty="0"/>
              <a:t> toward me was not in vain. On the contrary, I worked harder than any of them, though it was </a:t>
            </a:r>
            <a:r>
              <a:rPr lang="en-US" sz="2000" b="1" u="sng" dirty="0"/>
              <a:t>not I</a:t>
            </a:r>
            <a:r>
              <a:rPr lang="en-US" sz="2000" dirty="0"/>
              <a:t>, but the </a:t>
            </a:r>
            <a:r>
              <a:rPr lang="en-US" sz="2000" b="1" u="sng" dirty="0"/>
              <a:t>grace of God </a:t>
            </a:r>
            <a:r>
              <a:rPr lang="en-US" sz="2000" dirty="0"/>
              <a:t>that is with me.</a:t>
            </a:r>
          </a:p>
        </p:txBody>
      </p:sp>
      <p:sp>
        <p:nvSpPr>
          <p:cNvPr id="3" name="TextBox 2">
            <a:extLst>
              <a:ext uri="{FF2B5EF4-FFF2-40B4-BE49-F238E27FC236}">
                <a16:creationId xmlns:a16="http://schemas.microsoft.com/office/drawing/2014/main" id="{204ADCD3-4EAD-5DC1-FFEF-305C97D2B22A}"/>
              </a:ext>
            </a:extLst>
          </p:cNvPr>
          <p:cNvSpPr txBox="1"/>
          <p:nvPr/>
        </p:nvSpPr>
        <p:spPr>
          <a:xfrm>
            <a:off x="5215144" y="4155208"/>
            <a:ext cx="6976856" cy="1631216"/>
          </a:xfrm>
          <a:prstGeom prst="rect">
            <a:avLst/>
          </a:prstGeom>
          <a:noFill/>
        </p:spPr>
        <p:txBody>
          <a:bodyPr wrap="square" rtlCol="0">
            <a:spAutoFit/>
          </a:bodyPr>
          <a:lstStyle/>
          <a:p>
            <a:pPr algn="ctr" rtl="0"/>
            <a:r>
              <a:rPr lang="en-US" sz="2000" b="1" u="sng" dirty="0"/>
              <a:t>Philippians 2:12-13</a:t>
            </a:r>
            <a:r>
              <a:rPr lang="en-US" sz="2000" b="1" dirty="0"/>
              <a:t> </a:t>
            </a:r>
            <a:r>
              <a:rPr lang="en-US" sz="1200" b="1" i="1" dirty="0"/>
              <a:t>(ESV)</a:t>
            </a:r>
          </a:p>
          <a:p>
            <a:r>
              <a:rPr lang="en-US" sz="2000" dirty="0"/>
              <a:t>Therefore, my beloved, as you have always obeyed, so now, not only as in my presence but much more in my absence, </a:t>
            </a:r>
            <a:r>
              <a:rPr lang="en-US" sz="2000" b="1" u="sng" dirty="0"/>
              <a:t>work out your own salvation with fear and trembling</a:t>
            </a:r>
            <a:r>
              <a:rPr lang="en-US" sz="2000" dirty="0"/>
              <a:t>, </a:t>
            </a:r>
            <a:r>
              <a:rPr lang="en-US" sz="2000" b="1" u="sng" dirty="0"/>
              <a:t>for it is God who works in you</a:t>
            </a:r>
            <a:r>
              <a:rPr lang="en-US" sz="2000" dirty="0"/>
              <a:t>, both to will and to work for his good pleasure.</a:t>
            </a:r>
          </a:p>
        </p:txBody>
      </p:sp>
    </p:spTree>
    <p:extLst>
      <p:ext uri="{BB962C8B-B14F-4D97-AF65-F5344CB8AC3E}">
        <p14:creationId xmlns:p14="http://schemas.microsoft.com/office/powerpoint/2010/main" val="389310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0"/>
            <a:ext cx="6976856" cy="858699"/>
          </a:xfrm>
          <a:prstGeom prst="rect">
            <a:avLst/>
          </a:prstGeom>
        </p:spPr>
        <p:txBody>
          <a:bodyPr vert="horz" lIns="109728" tIns="109728" rIns="109728" bIns="91440" rtlCol="0" anchor="b">
            <a:normAutofit fontScale="925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1. You were once God’s </a:t>
            </a:r>
            <a:r>
              <a:rPr lang="en-US" sz="3200" b="1" u="sng" spc="150" dirty="0">
                <a:solidFill>
                  <a:schemeClr val="accent2">
                    <a:lumMod val="75000"/>
                  </a:schemeClr>
                </a:solidFill>
                <a:latin typeface="Bookman Old Style" panose="02050604050505020204" pitchFamily="18" charset="0"/>
                <a:ea typeface="+mj-ea"/>
                <a:cs typeface="+mj-cs"/>
              </a:rPr>
              <a:t>enemy</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2164702"/>
            <a:ext cx="6976856" cy="1938992"/>
          </a:xfrm>
          <a:prstGeom prst="rect">
            <a:avLst/>
          </a:prstGeom>
          <a:noFill/>
        </p:spPr>
        <p:txBody>
          <a:bodyPr wrap="square" rtlCol="0">
            <a:spAutoFit/>
          </a:bodyPr>
          <a:lstStyle/>
          <a:p>
            <a:pPr algn="ctr" rtl="0"/>
            <a:r>
              <a:rPr lang="en-US" sz="2000" b="1" u="sng" dirty="0"/>
              <a:t>Acts 6:9-10</a:t>
            </a:r>
            <a:r>
              <a:rPr lang="en-US" sz="2000" b="1" dirty="0"/>
              <a:t> </a:t>
            </a:r>
            <a:r>
              <a:rPr lang="en-US" sz="1200" b="1" i="1" dirty="0"/>
              <a:t>(ESV)</a:t>
            </a:r>
          </a:p>
          <a:p>
            <a:pPr algn="ctr" rtl="0"/>
            <a:r>
              <a:rPr lang="en-US" sz="2000" dirty="0"/>
              <a:t>Then some of those who belonged to the synagogue of the Freedmen (as it was called), and of the </a:t>
            </a:r>
            <a:r>
              <a:rPr lang="en-US" sz="2000" dirty="0" err="1"/>
              <a:t>Cyrenians</a:t>
            </a:r>
            <a:r>
              <a:rPr lang="en-US" sz="2000" dirty="0"/>
              <a:t>, and of the Alexandrians, </a:t>
            </a:r>
            <a:r>
              <a:rPr lang="en-US" sz="2000" u="sng" dirty="0"/>
              <a:t>and of those from Cilicia</a:t>
            </a:r>
            <a:r>
              <a:rPr lang="en-US" sz="2000" dirty="0"/>
              <a:t> and Asia, </a:t>
            </a:r>
            <a:r>
              <a:rPr lang="en-US" sz="2000" u="sng" dirty="0"/>
              <a:t>rose up and disputed with Stephen</a:t>
            </a:r>
            <a:r>
              <a:rPr lang="en-US" sz="2000" dirty="0"/>
              <a:t>. </a:t>
            </a:r>
            <a:r>
              <a:rPr lang="en-US" sz="2000" u="sng" dirty="0"/>
              <a:t>But they could not withstand the wisdom and the Spirit with which he was speaking.</a:t>
            </a:r>
          </a:p>
        </p:txBody>
      </p:sp>
    </p:spTree>
    <p:extLst>
      <p:ext uri="{BB962C8B-B14F-4D97-AF65-F5344CB8AC3E}">
        <p14:creationId xmlns:p14="http://schemas.microsoft.com/office/powerpoint/2010/main" val="223998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0"/>
            <a:ext cx="6976856" cy="858699"/>
          </a:xfrm>
          <a:prstGeom prst="rect">
            <a:avLst/>
          </a:prstGeom>
        </p:spPr>
        <p:txBody>
          <a:bodyPr vert="horz" lIns="109728" tIns="109728" rIns="109728" bIns="91440" rtlCol="0" anchor="b">
            <a:normAutofit fontScale="925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1. You were once God’s </a:t>
            </a:r>
            <a:r>
              <a:rPr lang="en-US" sz="3200" b="1" u="sng" spc="150" dirty="0">
                <a:solidFill>
                  <a:schemeClr val="accent2">
                    <a:lumMod val="75000"/>
                  </a:schemeClr>
                </a:solidFill>
                <a:latin typeface="Bookman Old Style" panose="02050604050505020204" pitchFamily="18" charset="0"/>
                <a:ea typeface="+mj-ea"/>
                <a:cs typeface="+mj-cs"/>
              </a:rPr>
              <a:t>enemy</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1873191"/>
            <a:ext cx="6976856" cy="1323439"/>
          </a:xfrm>
          <a:prstGeom prst="rect">
            <a:avLst/>
          </a:prstGeom>
          <a:noFill/>
        </p:spPr>
        <p:txBody>
          <a:bodyPr wrap="square" rtlCol="0">
            <a:spAutoFit/>
          </a:bodyPr>
          <a:lstStyle/>
          <a:p>
            <a:pPr algn="ctr" rtl="0"/>
            <a:r>
              <a:rPr lang="en-US" sz="2000" b="1" u="sng" dirty="0"/>
              <a:t>Acts 7:58; 8:1a</a:t>
            </a:r>
            <a:r>
              <a:rPr lang="en-US" sz="2000" b="1" dirty="0"/>
              <a:t> </a:t>
            </a:r>
            <a:r>
              <a:rPr lang="en-US" sz="1200" b="1" i="1" dirty="0"/>
              <a:t>(ESV)</a:t>
            </a:r>
          </a:p>
          <a:p>
            <a:pPr algn="ctr"/>
            <a:r>
              <a:rPr lang="en-US" sz="2000" dirty="0"/>
              <a:t>Then they cast him out of the city and stoned him. And the witnesses laid down their garments at the feet of a young man named Saul … And Saul approved of his execution. </a:t>
            </a:r>
          </a:p>
        </p:txBody>
      </p:sp>
      <p:sp>
        <p:nvSpPr>
          <p:cNvPr id="3" name="TextBox 2">
            <a:extLst>
              <a:ext uri="{FF2B5EF4-FFF2-40B4-BE49-F238E27FC236}">
                <a16:creationId xmlns:a16="http://schemas.microsoft.com/office/drawing/2014/main" id="{D46B6231-14F4-1C8F-33EB-CA50A0AF7ECF}"/>
              </a:ext>
            </a:extLst>
          </p:cNvPr>
          <p:cNvSpPr txBox="1"/>
          <p:nvPr/>
        </p:nvSpPr>
        <p:spPr>
          <a:xfrm>
            <a:off x="5215144" y="3661371"/>
            <a:ext cx="6976856" cy="2246769"/>
          </a:xfrm>
          <a:prstGeom prst="rect">
            <a:avLst/>
          </a:prstGeom>
          <a:noFill/>
        </p:spPr>
        <p:txBody>
          <a:bodyPr wrap="square" rtlCol="0">
            <a:spAutoFit/>
          </a:bodyPr>
          <a:lstStyle/>
          <a:p>
            <a:pPr algn="ctr" rtl="0"/>
            <a:r>
              <a:rPr lang="en-US" sz="2000" b="1" u="sng" dirty="0"/>
              <a:t>Acts 8:1b, 3-4</a:t>
            </a:r>
            <a:r>
              <a:rPr lang="en-US" sz="2000" b="1" dirty="0"/>
              <a:t> </a:t>
            </a:r>
            <a:r>
              <a:rPr lang="en-US" sz="1200" b="1" i="1" dirty="0"/>
              <a:t>(ESV)</a:t>
            </a:r>
          </a:p>
          <a:p>
            <a:pPr algn="ctr"/>
            <a:r>
              <a:rPr lang="en-US" sz="2000" dirty="0"/>
              <a:t>… And there arose on that day a great persecution against the church in Jerusalem, and they were all scattered throughout the regions of Judea and Samaria, except the apostles … But Saul was ravaging the church, and entering house after house, he dragged off men and women and committed them to prison. Now those who were scattered went about preaching the word.</a:t>
            </a:r>
          </a:p>
        </p:txBody>
      </p:sp>
    </p:spTree>
    <p:extLst>
      <p:ext uri="{BB962C8B-B14F-4D97-AF65-F5344CB8AC3E}">
        <p14:creationId xmlns:p14="http://schemas.microsoft.com/office/powerpoint/2010/main" val="266778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0"/>
            <a:ext cx="6976856" cy="858699"/>
          </a:xfrm>
          <a:prstGeom prst="rect">
            <a:avLst/>
          </a:prstGeom>
        </p:spPr>
        <p:txBody>
          <a:bodyPr vert="horz" lIns="109728" tIns="109728" rIns="109728" bIns="91440" rtlCol="0" anchor="b">
            <a:normAutofit fontScale="925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1. You were once God’s </a:t>
            </a:r>
            <a:r>
              <a:rPr lang="en-US" sz="3200" b="1" u="sng" spc="150" dirty="0">
                <a:solidFill>
                  <a:schemeClr val="accent2">
                    <a:lumMod val="75000"/>
                  </a:schemeClr>
                </a:solidFill>
                <a:latin typeface="Bookman Old Style" panose="02050604050505020204" pitchFamily="18" charset="0"/>
                <a:ea typeface="+mj-ea"/>
                <a:cs typeface="+mj-cs"/>
              </a:rPr>
              <a:t>enemy</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1873191"/>
            <a:ext cx="6976856" cy="707886"/>
          </a:xfrm>
          <a:prstGeom prst="rect">
            <a:avLst/>
          </a:prstGeom>
          <a:noFill/>
        </p:spPr>
        <p:txBody>
          <a:bodyPr wrap="square" rtlCol="0">
            <a:spAutoFit/>
          </a:bodyPr>
          <a:lstStyle/>
          <a:p>
            <a:pPr algn="ctr" rtl="0"/>
            <a:r>
              <a:rPr lang="en-US" sz="2000" b="1" u="sng" dirty="0"/>
              <a:t>Acts 9:1</a:t>
            </a:r>
            <a:r>
              <a:rPr lang="en-US" sz="2000" b="1" dirty="0"/>
              <a:t> </a:t>
            </a:r>
            <a:r>
              <a:rPr lang="en-US" sz="1200" b="1" i="1" dirty="0"/>
              <a:t>(ESV)</a:t>
            </a:r>
          </a:p>
          <a:p>
            <a:pPr algn="ctr"/>
            <a:r>
              <a:rPr lang="en-US" sz="2000" dirty="0"/>
              <a:t>Breathing = Breathing </a:t>
            </a:r>
            <a:r>
              <a:rPr lang="en-US" sz="2000" u="sng" dirty="0"/>
              <a:t>IN</a:t>
            </a:r>
            <a:r>
              <a:rPr lang="en-US" sz="2000" dirty="0"/>
              <a:t>.</a:t>
            </a:r>
          </a:p>
        </p:txBody>
      </p:sp>
      <p:sp>
        <p:nvSpPr>
          <p:cNvPr id="3" name="TextBox 2">
            <a:extLst>
              <a:ext uri="{FF2B5EF4-FFF2-40B4-BE49-F238E27FC236}">
                <a16:creationId xmlns:a16="http://schemas.microsoft.com/office/drawing/2014/main" id="{D46B6231-14F4-1C8F-33EB-CA50A0AF7ECF}"/>
              </a:ext>
            </a:extLst>
          </p:cNvPr>
          <p:cNvSpPr txBox="1"/>
          <p:nvPr/>
        </p:nvSpPr>
        <p:spPr>
          <a:xfrm>
            <a:off x="5215144" y="3661371"/>
            <a:ext cx="6976856" cy="707886"/>
          </a:xfrm>
          <a:prstGeom prst="rect">
            <a:avLst/>
          </a:prstGeom>
          <a:noFill/>
        </p:spPr>
        <p:txBody>
          <a:bodyPr wrap="square" rtlCol="0">
            <a:spAutoFit/>
          </a:bodyPr>
          <a:lstStyle/>
          <a:p>
            <a:pPr algn="ctr" rtl="0"/>
            <a:r>
              <a:rPr lang="en-US" sz="2000" b="1" u="sng" dirty="0"/>
              <a:t>Acts 9:2</a:t>
            </a:r>
            <a:r>
              <a:rPr lang="en-US" sz="2000" b="1" dirty="0"/>
              <a:t> </a:t>
            </a:r>
            <a:r>
              <a:rPr lang="en-US" sz="1200" b="1" i="1" dirty="0"/>
              <a:t>(ESV)</a:t>
            </a:r>
          </a:p>
          <a:p>
            <a:pPr algn="ctr" rtl="0"/>
            <a:r>
              <a:rPr lang="en-US" sz="2000" dirty="0"/>
              <a:t>Synagogue</a:t>
            </a:r>
            <a:r>
              <a:rPr lang="en-US" sz="2000" u="sng" dirty="0"/>
              <a:t>s</a:t>
            </a:r>
            <a:r>
              <a:rPr lang="en-US" sz="2000" dirty="0"/>
              <a:t> = plural</a:t>
            </a:r>
          </a:p>
        </p:txBody>
      </p:sp>
    </p:spTree>
    <p:extLst>
      <p:ext uri="{BB962C8B-B14F-4D97-AF65-F5344CB8AC3E}">
        <p14:creationId xmlns:p14="http://schemas.microsoft.com/office/powerpoint/2010/main" val="420183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0"/>
            <a:ext cx="6976856" cy="858699"/>
          </a:xfrm>
          <a:prstGeom prst="rect">
            <a:avLst/>
          </a:prstGeom>
        </p:spPr>
        <p:txBody>
          <a:bodyPr vert="horz" lIns="109728" tIns="109728" rIns="109728" bIns="91440" rtlCol="0" anchor="b">
            <a:normAutofit fontScale="925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1. You were once God’s </a:t>
            </a:r>
            <a:r>
              <a:rPr lang="en-US" sz="3200" b="1" u="sng" spc="150" dirty="0">
                <a:solidFill>
                  <a:schemeClr val="accent2">
                    <a:lumMod val="75000"/>
                  </a:schemeClr>
                </a:solidFill>
                <a:latin typeface="Bookman Old Style" panose="02050604050505020204" pitchFamily="18" charset="0"/>
                <a:ea typeface="+mj-ea"/>
                <a:cs typeface="+mj-cs"/>
              </a:rPr>
              <a:t>enemy</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1873191"/>
            <a:ext cx="6976856" cy="1015663"/>
          </a:xfrm>
          <a:prstGeom prst="rect">
            <a:avLst/>
          </a:prstGeom>
          <a:noFill/>
        </p:spPr>
        <p:txBody>
          <a:bodyPr wrap="square" rtlCol="0">
            <a:spAutoFit/>
          </a:bodyPr>
          <a:lstStyle/>
          <a:p>
            <a:pPr algn="ctr" rtl="0"/>
            <a:r>
              <a:rPr lang="en-US" sz="2000" b="1" u="sng" dirty="0"/>
              <a:t>John 14:6</a:t>
            </a:r>
            <a:r>
              <a:rPr lang="en-US" sz="2000" b="1" dirty="0"/>
              <a:t> </a:t>
            </a:r>
            <a:r>
              <a:rPr lang="en-US" sz="1200" b="1" i="1" dirty="0"/>
              <a:t>(ESV)</a:t>
            </a:r>
          </a:p>
          <a:p>
            <a:pPr algn="ctr" rtl="0"/>
            <a:r>
              <a:rPr lang="en-US" sz="2000" dirty="0"/>
              <a:t>Jesus said to him, “I am </a:t>
            </a:r>
            <a:r>
              <a:rPr lang="en-US" sz="2000" b="1" u="sng" dirty="0"/>
              <a:t>the way</a:t>
            </a:r>
            <a:r>
              <a:rPr lang="en-US" sz="2000" dirty="0"/>
              <a:t>, and the truth, and the life. No one comes to the Father except through me.</a:t>
            </a:r>
          </a:p>
        </p:txBody>
      </p:sp>
      <p:sp>
        <p:nvSpPr>
          <p:cNvPr id="3" name="TextBox 2">
            <a:extLst>
              <a:ext uri="{FF2B5EF4-FFF2-40B4-BE49-F238E27FC236}">
                <a16:creationId xmlns:a16="http://schemas.microsoft.com/office/drawing/2014/main" id="{D46B6231-14F4-1C8F-33EB-CA50A0AF7ECF}"/>
              </a:ext>
            </a:extLst>
          </p:cNvPr>
          <p:cNvSpPr txBox="1"/>
          <p:nvPr/>
        </p:nvSpPr>
        <p:spPr>
          <a:xfrm>
            <a:off x="5215144" y="3661371"/>
            <a:ext cx="6976856" cy="1015663"/>
          </a:xfrm>
          <a:prstGeom prst="rect">
            <a:avLst/>
          </a:prstGeom>
          <a:noFill/>
        </p:spPr>
        <p:txBody>
          <a:bodyPr wrap="square" rtlCol="0">
            <a:spAutoFit/>
          </a:bodyPr>
          <a:lstStyle/>
          <a:p>
            <a:pPr algn="ctr" rtl="0"/>
            <a:r>
              <a:rPr lang="en-US" sz="2000" b="1" u="sng" dirty="0"/>
              <a:t>Isaiah 40:3 </a:t>
            </a:r>
            <a:r>
              <a:rPr lang="en-US" sz="1200" b="1" i="1" dirty="0"/>
              <a:t>(ESV)</a:t>
            </a:r>
          </a:p>
          <a:p>
            <a:pPr algn="ctr"/>
            <a:r>
              <a:rPr lang="en-US" sz="2000" dirty="0"/>
              <a:t>A voice cries: “In the wilderness prepare </a:t>
            </a:r>
            <a:r>
              <a:rPr lang="en-US" sz="2000" b="1" u="sng" dirty="0"/>
              <a:t>the way of the Lord</a:t>
            </a:r>
            <a:r>
              <a:rPr lang="en-US" sz="2000" dirty="0"/>
              <a:t>; make straight in the desert a highway for our God.</a:t>
            </a:r>
          </a:p>
        </p:txBody>
      </p:sp>
    </p:spTree>
    <p:extLst>
      <p:ext uri="{BB962C8B-B14F-4D97-AF65-F5344CB8AC3E}">
        <p14:creationId xmlns:p14="http://schemas.microsoft.com/office/powerpoint/2010/main" val="238927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0"/>
            <a:ext cx="6976856" cy="858699"/>
          </a:xfrm>
          <a:prstGeom prst="rect">
            <a:avLst/>
          </a:prstGeom>
        </p:spPr>
        <p:txBody>
          <a:bodyPr vert="horz" lIns="109728" tIns="109728" rIns="109728" bIns="91440" rtlCol="0" anchor="b">
            <a:normAutofit fontScale="925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1. You were once God’s </a:t>
            </a:r>
            <a:r>
              <a:rPr lang="en-US" sz="3200" b="1" u="sng" spc="150" dirty="0">
                <a:solidFill>
                  <a:schemeClr val="accent2">
                    <a:lumMod val="75000"/>
                  </a:schemeClr>
                </a:solidFill>
                <a:latin typeface="Bookman Old Style" panose="02050604050505020204" pitchFamily="18" charset="0"/>
                <a:ea typeface="+mj-ea"/>
                <a:cs typeface="+mj-cs"/>
              </a:rPr>
              <a:t>enemy</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1873191"/>
            <a:ext cx="6976856" cy="1938992"/>
          </a:xfrm>
          <a:prstGeom prst="rect">
            <a:avLst/>
          </a:prstGeom>
          <a:noFill/>
        </p:spPr>
        <p:txBody>
          <a:bodyPr wrap="square" rtlCol="0">
            <a:spAutoFit/>
          </a:bodyPr>
          <a:lstStyle/>
          <a:p>
            <a:pPr algn="ctr" rtl="0"/>
            <a:r>
              <a:rPr lang="en-US" sz="2000" b="1" u="sng" dirty="0"/>
              <a:t>Romans 5:10-11</a:t>
            </a:r>
            <a:r>
              <a:rPr lang="en-US" sz="2000" b="1" dirty="0"/>
              <a:t> </a:t>
            </a:r>
            <a:r>
              <a:rPr lang="en-US" sz="1200" b="1" i="1" dirty="0"/>
              <a:t>(ESV)</a:t>
            </a:r>
          </a:p>
          <a:p>
            <a:pPr algn="ctr" rtl="0"/>
            <a:r>
              <a:rPr lang="en-US" sz="2000" dirty="0"/>
              <a:t>For if </a:t>
            </a:r>
            <a:r>
              <a:rPr lang="en-US" sz="2000" b="1" u="sng" dirty="0"/>
              <a:t>while we were enemies we were reconciled to God </a:t>
            </a:r>
            <a:r>
              <a:rPr lang="en-US" sz="2000" dirty="0"/>
              <a:t>by the death of his Son, much more, now that we are reconciled, shall we be saved by his life. More than that, we also rejoice in God through our Lord Jesus Christ, through whom we have now received reconciliation.</a:t>
            </a:r>
          </a:p>
        </p:txBody>
      </p:sp>
      <p:sp>
        <p:nvSpPr>
          <p:cNvPr id="5" name="TextBox 4">
            <a:extLst>
              <a:ext uri="{FF2B5EF4-FFF2-40B4-BE49-F238E27FC236}">
                <a16:creationId xmlns:a16="http://schemas.microsoft.com/office/drawing/2014/main" id="{72CBE43D-6085-CC97-3CC9-34104EE02432}"/>
              </a:ext>
            </a:extLst>
          </p:cNvPr>
          <p:cNvSpPr txBox="1"/>
          <p:nvPr/>
        </p:nvSpPr>
        <p:spPr>
          <a:xfrm>
            <a:off x="5214938" y="4152971"/>
            <a:ext cx="6976856" cy="1631216"/>
          </a:xfrm>
          <a:prstGeom prst="rect">
            <a:avLst/>
          </a:prstGeom>
          <a:noFill/>
        </p:spPr>
        <p:txBody>
          <a:bodyPr wrap="square" rtlCol="0">
            <a:spAutoFit/>
          </a:bodyPr>
          <a:lstStyle/>
          <a:p>
            <a:pPr algn="ctr" rtl="0"/>
            <a:r>
              <a:rPr lang="en-US" sz="2000" b="1" u="sng" dirty="0"/>
              <a:t>Philippians 3:18-19</a:t>
            </a:r>
            <a:r>
              <a:rPr lang="en-US" sz="2000" b="1" dirty="0"/>
              <a:t> </a:t>
            </a:r>
            <a:r>
              <a:rPr lang="en-US" sz="1200" b="1" i="1" dirty="0"/>
              <a:t>(ESV)</a:t>
            </a:r>
          </a:p>
          <a:p>
            <a:pPr algn="ctr" rtl="0"/>
            <a:r>
              <a:rPr lang="en-US" sz="2000" dirty="0"/>
              <a:t>For many, of whom I have often told you and now tell you even with tears, </a:t>
            </a:r>
            <a:r>
              <a:rPr lang="en-US" sz="2000" b="1" u="sng" dirty="0"/>
              <a:t>walk as enemies of the cross of Christ</a:t>
            </a:r>
            <a:r>
              <a:rPr lang="en-US" sz="2000" dirty="0"/>
              <a:t>. </a:t>
            </a:r>
            <a:r>
              <a:rPr lang="en-US" sz="2000" b="1" u="sng" dirty="0"/>
              <a:t>Their end is destruction</a:t>
            </a:r>
            <a:r>
              <a:rPr lang="en-US" sz="2000" dirty="0"/>
              <a:t>, their god is their belly, and they glory in their shame, with minds set on earthly things.</a:t>
            </a:r>
          </a:p>
        </p:txBody>
      </p:sp>
    </p:spTree>
    <p:extLst>
      <p:ext uri="{BB962C8B-B14F-4D97-AF65-F5344CB8AC3E}">
        <p14:creationId xmlns:p14="http://schemas.microsoft.com/office/powerpoint/2010/main" val="8887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1"/>
            <a:ext cx="6976856" cy="1212980"/>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2. God </a:t>
            </a:r>
            <a:r>
              <a:rPr lang="en-US" sz="3200" b="1" u="sng" spc="150" dirty="0">
                <a:solidFill>
                  <a:schemeClr val="accent2">
                    <a:lumMod val="75000"/>
                  </a:schemeClr>
                </a:solidFill>
                <a:latin typeface="Bookman Old Style" panose="02050604050505020204" pitchFamily="18" charset="0"/>
                <a:ea typeface="+mj-ea"/>
                <a:cs typeface="+mj-cs"/>
              </a:rPr>
              <a:t>chose</a:t>
            </a:r>
            <a:r>
              <a:rPr lang="en-US" sz="3200" b="1" spc="150" dirty="0">
                <a:solidFill>
                  <a:schemeClr val="tx1">
                    <a:lumMod val="85000"/>
                    <a:lumOff val="15000"/>
                  </a:schemeClr>
                </a:solidFill>
                <a:latin typeface="Bookman Old Style" panose="02050604050505020204" pitchFamily="18" charset="0"/>
                <a:ea typeface="+mj-ea"/>
                <a:cs typeface="+mj-cs"/>
              </a:rPr>
              <a:t> you while you were in </a:t>
            </a:r>
            <a:r>
              <a:rPr lang="en-US" sz="3200" b="1" u="sng" spc="150" dirty="0">
                <a:solidFill>
                  <a:schemeClr val="accent2">
                    <a:lumMod val="75000"/>
                  </a:schemeClr>
                </a:solidFill>
                <a:latin typeface="Bookman Old Style" panose="02050604050505020204" pitchFamily="18" charset="0"/>
                <a:ea typeface="+mj-ea"/>
                <a:cs typeface="+mj-cs"/>
              </a:rPr>
              <a:t>darkness</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2263549"/>
            <a:ext cx="6976856" cy="1015663"/>
          </a:xfrm>
          <a:prstGeom prst="rect">
            <a:avLst/>
          </a:prstGeom>
          <a:noFill/>
        </p:spPr>
        <p:txBody>
          <a:bodyPr wrap="square" rtlCol="0">
            <a:spAutoFit/>
          </a:bodyPr>
          <a:lstStyle/>
          <a:p>
            <a:pPr algn="ctr" rtl="0"/>
            <a:r>
              <a:rPr lang="en-US" sz="2000" b="1" u="sng" dirty="0"/>
              <a:t>Acts 9:3</a:t>
            </a:r>
            <a:r>
              <a:rPr lang="en-US" sz="2000" b="1" dirty="0"/>
              <a:t> </a:t>
            </a:r>
            <a:r>
              <a:rPr lang="en-US" sz="1200" b="1" i="1" dirty="0"/>
              <a:t>(NASB95)</a:t>
            </a:r>
          </a:p>
          <a:p>
            <a:pPr algn="ctr"/>
            <a:r>
              <a:rPr lang="en-US" sz="2000" dirty="0"/>
              <a:t>As he was traveling</a:t>
            </a:r>
            <a:r>
              <a:rPr lang="en-US" sz="2000" b="1" u="sng" dirty="0"/>
              <a:t>, it happened that </a:t>
            </a:r>
            <a:r>
              <a:rPr lang="en-US" sz="2000" dirty="0"/>
              <a:t>he was approaching Damascus, and suddenly a light from heaven flashed around him;</a:t>
            </a:r>
          </a:p>
        </p:txBody>
      </p:sp>
      <p:sp>
        <p:nvSpPr>
          <p:cNvPr id="5" name="TextBox 4">
            <a:extLst>
              <a:ext uri="{FF2B5EF4-FFF2-40B4-BE49-F238E27FC236}">
                <a16:creationId xmlns:a16="http://schemas.microsoft.com/office/drawing/2014/main" id="{72CBE43D-6085-CC97-3CC9-34104EE02432}"/>
              </a:ext>
            </a:extLst>
          </p:cNvPr>
          <p:cNvSpPr txBox="1"/>
          <p:nvPr/>
        </p:nvSpPr>
        <p:spPr>
          <a:xfrm>
            <a:off x="5214938" y="4152971"/>
            <a:ext cx="6976856" cy="1323439"/>
          </a:xfrm>
          <a:prstGeom prst="rect">
            <a:avLst/>
          </a:prstGeom>
          <a:noFill/>
        </p:spPr>
        <p:txBody>
          <a:bodyPr wrap="square" rtlCol="0">
            <a:spAutoFit/>
          </a:bodyPr>
          <a:lstStyle/>
          <a:p>
            <a:pPr algn="ctr" rtl="0"/>
            <a:r>
              <a:rPr lang="en-US" sz="2000" b="1" u="sng" dirty="0"/>
              <a:t>Acts 26:13</a:t>
            </a:r>
            <a:r>
              <a:rPr lang="en-US" sz="2000" b="1" dirty="0"/>
              <a:t> </a:t>
            </a:r>
            <a:r>
              <a:rPr lang="en-US" sz="1200" b="1" i="1" dirty="0"/>
              <a:t>(ESV)</a:t>
            </a:r>
          </a:p>
          <a:p>
            <a:pPr algn="ctr"/>
            <a:r>
              <a:rPr lang="en-US" sz="2000" dirty="0"/>
              <a:t>At </a:t>
            </a:r>
            <a:r>
              <a:rPr lang="en-US" sz="2000" b="1" u="sng" dirty="0"/>
              <a:t>midday</a:t>
            </a:r>
            <a:r>
              <a:rPr lang="en-US" sz="2000" dirty="0"/>
              <a:t>, O king, I saw on the way a light from heaven, </a:t>
            </a:r>
            <a:r>
              <a:rPr lang="en-US" sz="2000" b="1" u="sng" dirty="0"/>
              <a:t>brighter than the sun</a:t>
            </a:r>
            <a:r>
              <a:rPr lang="en-US" sz="2000" dirty="0"/>
              <a:t>, that shone around me and those who journeyed with me.</a:t>
            </a:r>
          </a:p>
        </p:txBody>
      </p:sp>
    </p:spTree>
    <p:extLst>
      <p:ext uri="{BB962C8B-B14F-4D97-AF65-F5344CB8AC3E}">
        <p14:creationId xmlns:p14="http://schemas.microsoft.com/office/powerpoint/2010/main" val="341639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1"/>
            <a:ext cx="6976856" cy="1212980"/>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2. God </a:t>
            </a:r>
            <a:r>
              <a:rPr lang="en-US" sz="3200" b="1" u="sng" spc="150" dirty="0">
                <a:solidFill>
                  <a:schemeClr val="accent2">
                    <a:lumMod val="75000"/>
                  </a:schemeClr>
                </a:solidFill>
                <a:latin typeface="Bookman Old Style" panose="02050604050505020204" pitchFamily="18" charset="0"/>
                <a:ea typeface="+mj-ea"/>
                <a:cs typeface="+mj-cs"/>
              </a:rPr>
              <a:t>chose</a:t>
            </a:r>
            <a:r>
              <a:rPr lang="en-US" sz="3200" b="1" spc="150" dirty="0">
                <a:solidFill>
                  <a:schemeClr val="tx1">
                    <a:lumMod val="85000"/>
                    <a:lumOff val="15000"/>
                  </a:schemeClr>
                </a:solidFill>
                <a:latin typeface="Bookman Old Style" panose="02050604050505020204" pitchFamily="18" charset="0"/>
                <a:ea typeface="+mj-ea"/>
                <a:cs typeface="+mj-cs"/>
              </a:rPr>
              <a:t> you while you were in </a:t>
            </a:r>
            <a:r>
              <a:rPr lang="en-US" sz="3200" b="1" u="sng" spc="150" dirty="0">
                <a:solidFill>
                  <a:schemeClr val="accent2">
                    <a:lumMod val="75000"/>
                  </a:schemeClr>
                </a:solidFill>
                <a:latin typeface="Bookman Old Style" panose="02050604050505020204" pitchFamily="18" charset="0"/>
                <a:ea typeface="+mj-ea"/>
                <a:cs typeface="+mj-cs"/>
              </a:rPr>
              <a:t>darkness</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1955773"/>
            <a:ext cx="6976856" cy="1631216"/>
          </a:xfrm>
          <a:prstGeom prst="rect">
            <a:avLst/>
          </a:prstGeom>
          <a:noFill/>
        </p:spPr>
        <p:txBody>
          <a:bodyPr wrap="square" rtlCol="0">
            <a:spAutoFit/>
          </a:bodyPr>
          <a:lstStyle/>
          <a:p>
            <a:pPr algn="ctr" rtl="0"/>
            <a:r>
              <a:rPr lang="en-US" sz="2000" b="1" u="sng" dirty="0"/>
              <a:t>Luke 1:12-13</a:t>
            </a:r>
            <a:r>
              <a:rPr lang="en-US" sz="2000" b="1" dirty="0"/>
              <a:t> </a:t>
            </a:r>
            <a:r>
              <a:rPr lang="en-US" sz="1200" b="1" i="1" dirty="0"/>
              <a:t>(ESV)</a:t>
            </a:r>
          </a:p>
          <a:p>
            <a:pPr algn="ctr"/>
            <a:r>
              <a:rPr lang="en-US" sz="2000" dirty="0"/>
              <a:t>And Zechariah was troubled when he saw him, and fear fell upon him. But </a:t>
            </a:r>
            <a:r>
              <a:rPr lang="en-US" sz="2000" b="1" u="sng" dirty="0"/>
              <a:t>the angel said </a:t>
            </a:r>
            <a:r>
              <a:rPr lang="en-US" sz="2000" dirty="0"/>
              <a:t>to him, “</a:t>
            </a:r>
            <a:r>
              <a:rPr lang="en-US" sz="2000" b="1" u="sng" dirty="0"/>
              <a:t>Do not be afraid</a:t>
            </a:r>
            <a:r>
              <a:rPr lang="en-US" sz="2000" dirty="0"/>
              <a:t>, Zechariah, for your prayer has been heard, and your wife Elizabeth will bear you a son, and you shall call his name John.</a:t>
            </a:r>
          </a:p>
        </p:txBody>
      </p:sp>
      <p:sp>
        <p:nvSpPr>
          <p:cNvPr id="5" name="TextBox 4">
            <a:extLst>
              <a:ext uri="{FF2B5EF4-FFF2-40B4-BE49-F238E27FC236}">
                <a16:creationId xmlns:a16="http://schemas.microsoft.com/office/drawing/2014/main" id="{72CBE43D-6085-CC97-3CC9-34104EE02432}"/>
              </a:ext>
            </a:extLst>
          </p:cNvPr>
          <p:cNvSpPr txBox="1"/>
          <p:nvPr/>
        </p:nvSpPr>
        <p:spPr>
          <a:xfrm>
            <a:off x="5214938" y="4152971"/>
            <a:ext cx="6976856" cy="1015663"/>
          </a:xfrm>
          <a:prstGeom prst="rect">
            <a:avLst/>
          </a:prstGeom>
          <a:noFill/>
        </p:spPr>
        <p:txBody>
          <a:bodyPr wrap="square" rtlCol="0">
            <a:spAutoFit/>
          </a:bodyPr>
          <a:lstStyle/>
          <a:p>
            <a:pPr algn="ctr" rtl="0"/>
            <a:r>
              <a:rPr lang="en-US" sz="2000" b="1" u="sng" dirty="0"/>
              <a:t>Revelation 1:17</a:t>
            </a:r>
            <a:r>
              <a:rPr lang="en-US" sz="2000" b="1" dirty="0"/>
              <a:t> </a:t>
            </a:r>
            <a:r>
              <a:rPr lang="en-US" sz="1200" b="1" i="1" dirty="0"/>
              <a:t>(ESV)</a:t>
            </a:r>
          </a:p>
          <a:p>
            <a:r>
              <a:rPr lang="en-US" sz="2000" dirty="0"/>
              <a:t>When I saw him</a:t>
            </a:r>
            <a:r>
              <a:rPr lang="en-US" sz="2000" b="1" u="sng" dirty="0"/>
              <a:t>, I fell at his feet </a:t>
            </a:r>
            <a:r>
              <a:rPr lang="en-US" sz="2000" dirty="0"/>
              <a:t>as though dead. But he laid his right hand on me, saying, “</a:t>
            </a:r>
            <a:r>
              <a:rPr lang="en-US" sz="2000" b="1" u="sng" dirty="0"/>
              <a:t>Fear not</a:t>
            </a:r>
            <a:r>
              <a:rPr lang="en-US" sz="2000" dirty="0"/>
              <a:t>, I am the first and the last …”</a:t>
            </a:r>
          </a:p>
        </p:txBody>
      </p:sp>
    </p:spTree>
    <p:extLst>
      <p:ext uri="{BB962C8B-B14F-4D97-AF65-F5344CB8AC3E}">
        <p14:creationId xmlns:p14="http://schemas.microsoft.com/office/powerpoint/2010/main" val="236382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8" y="1"/>
            <a:ext cx="6976856" cy="1212980"/>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2. God </a:t>
            </a:r>
            <a:r>
              <a:rPr lang="en-US" sz="3200" b="1" u="sng" spc="150" dirty="0">
                <a:solidFill>
                  <a:schemeClr val="accent2">
                    <a:lumMod val="75000"/>
                  </a:schemeClr>
                </a:solidFill>
                <a:latin typeface="Bookman Old Style" panose="02050604050505020204" pitchFamily="18" charset="0"/>
                <a:ea typeface="+mj-ea"/>
                <a:cs typeface="+mj-cs"/>
              </a:rPr>
              <a:t>chose</a:t>
            </a:r>
            <a:r>
              <a:rPr lang="en-US" sz="3200" b="1" spc="150" dirty="0">
                <a:solidFill>
                  <a:schemeClr val="tx1">
                    <a:lumMod val="85000"/>
                    <a:lumOff val="15000"/>
                  </a:schemeClr>
                </a:solidFill>
                <a:latin typeface="Bookman Old Style" panose="02050604050505020204" pitchFamily="18" charset="0"/>
                <a:ea typeface="+mj-ea"/>
                <a:cs typeface="+mj-cs"/>
              </a:rPr>
              <a:t> you while you were in </a:t>
            </a:r>
            <a:r>
              <a:rPr lang="en-US" sz="3200" b="1" u="sng" spc="150" dirty="0">
                <a:solidFill>
                  <a:schemeClr val="accent2">
                    <a:lumMod val="75000"/>
                  </a:schemeClr>
                </a:solidFill>
                <a:latin typeface="Bookman Old Style" panose="02050604050505020204" pitchFamily="18" charset="0"/>
                <a:ea typeface="+mj-ea"/>
                <a:cs typeface="+mj-cs"/>
              </a:rPr>
              <a:t>darkness</a:t>
            </a:r>
            <a:endParaRPr lang="en-US" sz="2000" b="1" i="1" u="sng" spc="150" dirty="0">
              <a:solidFill>
                <a:schemeClr val="accent2">
                  <a:lumMod val="75000"/>
                </a:schemeClr>
              </a:solidFill>
              <a:latin typeface="+mj-lt"/>
              <a:ea typeface="+mj-ea"/>
              <a:cs typeface="+mj-cs"/>
            </a:endParaRPr>
          </a:p>
        </p:txBody>
      </p:sp>
      <p:pic>
        <p:nvPicPr>
          <p:cNvPr id="9" name="Picture 8">
            <a:extLst>
              <a:ext uri="{FF2B5EF4-FFF2-40B4-BE49-F238E27FC236}">
                <a16:creationId xmlns:a16="http://schemas.microsoft.com/office/drawing/2014/main" id="{6D48E07F-5DF6-4035-7A3A-AD17D1E018CB}"/>
              </a:ext>
            </a:extLst>
          </p:cNvPr>
          <p:cNvPicPr>
            <a:picLocks noChangeAspect="1"/>
          </p:cNvPicPr>
          <p:nvPr/>
        </p:nvPicPr>
        <p:blipFill>
          <a:blip r:embed="rId2"/>
          <a:stretch>
            <a:fillRect/>
          </a:stretch>
        </p:blipFill>
        <p:spPr>
          <a:xfrm>
            <a:off x="0" y="0"/>
            <a:ext cx="5214938" cy="6858000"/>
          </a:xfrm>
          <a:prstGeom prst="rect">
            <a:avLst/>
          </a:prstGeom>
        </p:spPr>
      </p:pic>
      <p:sp>
        <p:nvSpPr>
          <p:cNvPr id="2" name="TextBox 1">
            <a:extLst>
              <a:ext uri="{FF2B5EF4-FFF2-40B4-BE49-F238E27FC236}">
                <a16:creationId xmlns:a16="http://schemas.microsoft.com/office/drawing/2014/main" id="{6254B1B9-7C03-A9BD-CA53-57A306CA7883}"/>
              </a:ext>
            </a:extLst>
          </p:cNvPr>
          <p:cNvSpPr txBox="1"/>
          <p:nvPr/>
        </p:nvSpPr>
        <p:spPr>
          <a:xfrm>
            <a:off x="5214938" y="1689366"/>
            <a:ext cx="6976856" cy="1015663"/>
          </a:xfrm>
          <a:prstGeom prst="rect">
            <a:avLst/>
          </a:prstGeom>
          <a:noFill/>
        </p:spPr>
        <p:txBody>
          <a:bodyPr wrap="square" rtlCol="0">
            <a:spAutoFit/>
          </a:bodyPr>
          <a:lstStyle/>
          <a:p>
            <a:pPr algn="ctr" rtl="0"/>
            <a:r>
              <a:rPr lang="en-US" sz="2000" b="1" u="sng" dirty="0"/>
              <a:t>Luke 10:41</a:t>
            </a:r>
            <a:r>
              <a:rPr lang="en-US" sz="2000" b="1" dirty="0"/>
              <a:t> </a:t>
            </a:r>
            <a:r>
              <a:rPr lang="en-US" sz="1200" b="1" i="1" dirty="0"/>
              <a:t>(ESV)</a:t>
            </a:r>
          </a:p>
          <a:p>
            <a:pPr algn="ctr"/>
            <a:r>
              <a:rPr lang="en-US" sz="2000" dirty="0"/>
              <a:t>But the Lord answered her, “</a:t>
            </a:r>
            <a:r>
              <a:rPr lang="en-US" sz="2000" b="1" u="sng" dirty="0"/>
              <a:t>Martha, Martha, </a:t>
            </a:r>
            <a:r>
              <a:rPr lang="en-US" sz="2000" dirty="0"/>
              <a:t>you are anxious and troubled about many things,</a:t>
            </a:r>
          </a:p>
        </p:txBody>
      </p:sp>
      <p:sp>
        <p:nvSpPr>
          <p:cNvPr id="5" name="TextBox 4">
            <a:extLst>
              <a:ext uri="{FF2B5EF4-FFF2-40B4-BE49-F238E27FC236}">
                <a16:creationId xmlns:a16="http://schemas.microsoft.com/office/drawing/2014/main" id="{72CBE43D-6085-CC97-3CC9-34104EE02432}"/>
              </a:ext>
            </a:extLst>
          </p:cNvPr>
          <p:cNvSpPr txBox="1"/>
          <p:nvPr/>
        </p:nvSpPr>
        <p:spPr>
          <a:xfrm>
            <a:off x="5215144" y="3302387"/>
            <a:ext cx="6976856" cy="1015663"/>
          </a:xfrm>
          <a:prstGeom prst="rect">
            <a:avLst/>
          </a:prstGeom>
          <a:noFill/>
        </p:spPr>
        <p:txBody>
          <a:bodyPr wrap="square" rtlCol="0">
            <a:spAutoFit/>
          </a:bodyPr>
          <a:lstStyle/>
          <a:p>
            <a:pPr algn="ctr" rtl="0"/>
            <a:r>
              <a:rPr lang="en-US" sz="2000" b="1" u="sng" dirty="0"/>
              <a:t>Luke 22:31-32a</a:t>
            </a:r>
            <a:r>
              <a:rPr lang="en-US" sz="2000" b="1" dirty="0"/>
              <a:t> </a:t>
            </a:r>
            <a:r>
              <a:rPr lang="en-US" sz="1200" b="1" i="1" dirty="0"/>
              <a:t>(ESV)</a:t>
            </a:r>
          </a:p>
          <a:p>
            <a:pPr algn="ctr"/>
            <a:r>
              <a:rPr lang="en-US" sz="2000" dirty="0"/>
              <a:t>“</a:t>
            </a:r>
            <a:r>
              <a:rPr lang="en-US" sz="2000" b="1" u="sng" dirty="0"/>
              <a:t>Simon, Simon</a:t>
            </a:r>
            <a:r>
              <a:rPr lang="en-US" sz="2000" dirty="0"/>
              <a:t>, behold, Satan demanded to have you, that he might sift you like wheat, but I have prayed for …”</a:t>
            </a:r>
          </a:p>
        </p:txBody>
      </p:sp>
      <p:sp>
        <p:nvSpPr>
          <p:cNvPr id="3" name="TextBox 2">
            <a:extLst>
              <a:ext uri="{FF2B5EF4-FFF2-40B4-BE49-F238E27FC236}">
                <a16:creationId xmlns:a16="http://schemas.microsoft.com/office/drawing/2014/main" id="{5FB341A2-13B9-B72A-04B3-989546CD85AA}"/>
              </a:ext>
            </a:extLst>
          </p:cNvPr>
          <p:cNvSpPr txBox="1"/>
          <p:nvPr/>
        </p:nvSpPr>
        <p:spPr>
          <a:xfrm>
            <a:off x="5215144" y="4788662"/>
            <a:ext cx="6976856" cy="1631216"/>
          </a:xfrm>
          <a:prstGeom prst="rect">
            <a:avLst/>
          </a:prstGeom>
          <a:noFill/>
        </p:spPr>
        <p:txBody>
          <a:bodyPr wrap="square" rtlCol="0">
            <a:spAutoFit/>
          </a:bodyPr>
          <a:lstStyle/>
          <a:p>
            <a:pPr algn="ctr" rtl="0"/>
            <a:r>
              <a:rPr lang="en-US" sz="2000" b="1" u="sng" dirty="0"/>
              <a:t>Luke 13:34</a:t>
            </a:r>
            <a:r>
              <a:rPr lang="en-US" sz="2000" b="1" dirty="0"/>
              <a:t> </a:t>
            </a:r>
            <a:r>
              <a:rPr lang="en-US" sz="1200" b="1" i="1" dirty="0"/>
              <a:t>(ESV)</a:t>
            </a:r>
          </a:p>
          <a:p>
            <a:pPr algn="ctr"/>
            <a:r>
              <a:rPr lang="en-US" sz="2000" dirty="0"/>
              <a:t>O </a:t>
            </a:r>
            <a:r>
              <a:rPr lang="en-US" sz="2000" b="1" u="sng" dirty="0"/>
              <a:t>Jerusalem, Jerusalem</a:t>
            </a:r>
            <a:r>
              <a:rPr lang="en-US" sz="2000" dirty="0"/>
              <a:t>, the city that kills the prophets and stones those who are sent to it! How often would I have gathered your children together as a hen gathers her brood under her wings, and you were not willing!</a:t>
            </a:r>
          </a:p>
        </p:txBody>
      </p:sp>
    </p:spTree>
    <p:extLst>
      <p:ext uri="{BB962C8B-B14F-4D97-AF65-F5344CB8AC3E}">
        <p14:creationId xmlns:p14="http://schemas.microsoft.com/office/powerpoint/2010/main" val="66016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5783</TotalTime>
  <Words>1462</Words>
  <Application>Microsoft Office PowerPoint</Application>
  <PresentationFormat>Widescreen</PresentationFormat>
  <Paragraphs>81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Bookman Old Style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124</cp:revision>
  <dcterms:created xsi:type="dcterms:W3CDTF">2022-07-07T17:16:49Z</dcterms:created>
  <dcterms:modified xsi:type="dcterms:W3CDTF">2022-12-11T04:31:58Z</dcterms:modified>
</cp:coreProperties>
</file>