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74" r:id="rId3"/>
    <p:sldId id="261"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8" autoAdjust="0"/>
    <p:restoredTop sz="94660"/>
  </p:normalViewPr>
  <p:slideViewPr>
    <p:cSldViewPr snapToGrid="0">
      <p:cViewPr varScale="1">
        <p:scale>
          <a:sx n="100" d="100"/>
          <a:sy n="100" d="100"/>
        </p:scale>
        <p:origin x="540"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1/15/2023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1/15/2023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1/15/2023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1/15/2023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1/15/2023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1/15/2023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1/15/2023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1/15/2023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1/15/2023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1/15/2023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1/15/2023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1/15/2023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5214937" y="2570300"/>
            <a:ext cx="6977063" cy="1717399"/>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3200" b="1" spc="150" dirty="0">
                <a:solidFill>
                  <a:schemeClr val="tx1">
                    <a:lumMod val="85000"/>
                    <a:lumOff val="15000"/>
                  </a:schemeClr>
                </a:solidFill>
                <a:latin typeface="Bookman Old Style" panose="02050604050505020204" pitchFamily="18" charset="0"/>
                <a:ea typeface="+mj-ea"/>
                <a:cs typeface="+mj-cs"/>
              </a:rPr>
              <a:t>The Healing and Resurrecting Power of Jesus</a:t>
            </a:r>
          </a:p>
          <a:p>
            <a:pPr algn="ctr">
              <a:lnSpc>
                <a:spcPct val="110000"/>
              </a:lnSpc>
              <a:spcBef>
                <a:spcPct val="0"/>
              </a:spcBef>
              <a:spcAft>
                <a:spcPts val="600"/>
              </a:spcAft>
            </a:pPr>
            <a:r>
              <a:rPr lang="en-US" sz="2000" b="1" i="1" spc="150" dirty="0">
                <a:solidFill>
                  <a:schemeClr val="tx1">
                    <a:lumMod val="85000"/>
                    <a:lumOff val="15000"/>
                  </a:schemeClr>
                </a:solidFill>
                <a:latin typeface="+mj-lt"/>
                <a:ea typeface="+mj-ea"/>
                <a:cs typeface="+mj-cs"/>
              </a:rPr>
              <a:t>Acts 9:32-43</a:t>
            </a:r>
          </a:p>
        </p:txBody>
      </p:sp>
      <p:pic>
        <p:nvPicPr>
          <p:cNvPr id="3" name="Picture 2">
            <a:extLst>
              <a:ext uri="{FF2B5EF4-FFF2-40B4-BE49-F238E27FC236}">
                <a16:creationId xmlns:a16="http://schemas.microsoft.com/office/drawing/2014/main" id="{0FB4CE6E-16CC-695E-04F8-FA99F20175A1}"/>
              </a:ext>
            </a:extLst>
          </p:cNvPr>
          <p:cNvPicPr>
            <a:picLocks noChangeAspect="1"/>
          </p:cNvPicPr>
          <p:nvPr/>
        </p:nvPicPr>
        <p:blipFill>
          <a:blip r:embed="rId2"/>
          <a:stretch>
            <a:fillRect/>
          </a:stretch>
        </p:blipFill>
        <p:spPr>
          <a:xfrm>
            <a:off x="-1" y="0"/>
            <a:ext cx="4714875" cy="6858000"/>
          </a:xfrm>
          <a:prstGeom prst="rect">
            <a:avLst/>
          </a:prstGeom>
        </p:spPr>
      </p:pic>
    </p:spTree>
    <p:extLst>
      <p:ext uri="{BB962C8B-B14F-4D97-AF65-F5344CB8AC3E}">
        <p14:creationId xmlns:p14="http://schemas.microsoft.com/office/powerpoint/2010/main" val="289746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1. The power of Jesus over </a:t>
            </a:r>
            <a:r>
              <a:rPr lang="en-US" sz="2800" b="1" u="sng" spc="150" dirty="0">
                <a:solidFill>
                  <a:schemeClr val="accent2"/>
                </a:solidFill>
                <a:latin typeface="Bookman Old Style" panose="02050604050505020204" pitchFamily="18" charset="0"/>
                <a:ea typeface="+mj-ea"/>
                <a:cs typeface="+mj-cs"/>
              </a:rPr>
              <a:t>disease</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48" y="2736502"/>
            <a:ext cx="7305675" cy="1692771"/>
          </a:xfrm>
          <a:prstGeom prst="rect">
            <a:avLst/>
          </a:prstGeom>
          <a:noFill/>
        </p:spPr>
        <p:txBody>
          <a:bodyPr wrap="square" rtlCol="0">
            <a:spAutoFit/>
          </a:bodyPr>
          <a:lstStyle/>
          <a:p>
            <a:pPr algn="ctr"/>
            <a:r>
              <a:rPr lang="en-US" sz="2400" b="1" u="sng" dirty="0"/>
              <a:t>2 Peter 1:2-3</a:t>
            </a:r>
            <a:r>
              <a:rPr lang="en-US" sz="2400" b="1" dirty="0"/>
              <a:t> </a:t>
            </a:r>
            <a:r>
              <a:rPr lang="en-US" sz="1200" b="1" i="1" dirty="0"/>
              <a:t>(ESV)</a:t>
            </a:r>
          </a:p>
          <a:p>
            <a:pPr algn="ctr" rtl="0"/>
            <a:r>
              <a:rPr lang="en-US" sz="2000" dirty="0"/>
              <a:t>May grace and peace be multiplied to you </a:t>
            </a:r>
            <a:r>
              <a:rPr lang="en-US" sz="2000" b="1" u="sng" dirty="0"/>
              <a:t>in the knowledge </a:t>
            </a:r>
            <a:r>
              <a:rPr lang="en-US" sz="2000" dirty="0"/>
              <a:t>of God and </a:t>
            </a:r>
            <a:r>
              <a:rPr lang="en-US" sz="1400" b="1" i="1" dirty="0"/>
              <a:t>(</a:t>
            </a:r>
            <a:r>
              <a:rPr lang="en-US" sz="1400" b="1" i="1" u="sng" dirty="0"/>
              <a:t>in the knowledge</a:t>
            </a:r>
            <a:r>
              <a:rPr lang="en-US" sz="1400" b="1" i="1" dirty="0"/>
              <a:t>) </a:t>
            </a:r>
            <a:r>
              <a:rPr lang="en-US" sz="2000" dirty="0"/>
              <a:t>of Jesus our Lord. His divine power has granted to us all things that pertain to life and godliness, </a:t>
            </a:r>
            <a:r>
              <a:rPr lang="en-US" sz="2000" b="1" u="sng" dirty="0"/>
              <a:t>through the knowledge of</a:t>
            </a:r>
            <a:r>
              <a:rPr lang="en-US" sz="2000" u="sng" dirty="0"/>
              <a:t> </a:t>
            </a:r>
            <a:r>
              <a:rPr lang="en-US" sz="2000" dirty="0"/>
              <a:t>him who called us to his own glory and excellence,</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Tree>
    <p:extLst>
      <p:ext uri="{BB962C8B-B14F-4D97-AF65-F5344CB8AC3E}">
        <p14:creationId xmlns:p14="http://schemas.microsoft.com/office/powerpoint/2010/main" val="296686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1. The power of Jesus over </a:t>
            </a:r>
            <a:r>
              <a:rPr lang="en-US" sz="2800" b="1" u="sng" spc="150" dirty="0">
                <a:solidFill>
                  <a:schemeClr val="accent2"/>
                </a:solidFill>
                <a:latin typeface="Bookman Old Style" panose="02050604050505020204" pitchFamily="18" charset="0"/>
                <a:ea typeface="+mj-ea"/>
                <a:cs typeface="+mj-cs"/>
              </a:rPr>
              <a:t>disease</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49" y="1961802"/>
            <a:ext cx="7305675" cy="769441"/>
          </a:xfrm>
          <a:prstGeom prst="rect">
            <a:avLst/>
          </a:prstGeom>
          <a:noFill/>
        </p:spPr>
        <p:txBody>
          <a:bodyPr wrap="square" rtlCol="0">
            <a:spAutoFit/>
          </a:bodyPr>
          <a:lstStyle/>
          <a:p>
            <a:pPr algn="ctr"/>
            <a:r>
              <a:rPr lang="en-US" sz="2400" b="1" u="sng" dirty="0"/>
              <a:t>Colossians 1:17</a:t>
            </a:r>
            <a:r>
              <a:rPr lang="en-US" sz="2400" b="1" dirty="0"/>
              <a:t> </a:t>
            </a:r>
            <a:r>
              <a:rPr lang="en-US" sz="1200" b="1" i="1" dirty="0"/>
              <a:t>(ESV)</a:t>
            </a:r>
          </a:p>
          <a:p>
            <a:pPr algn="ctr" rtl="0"/>
            <a:r>
              <a:rPr lang="en-US" sz="2000" dirty="0"/>
              <a:t>And he </a:t>
            </a:r>
            <a:r>
              <a:rPr lang="en-US" sz="1600" i="1" dirty="0"/>
              <a:t>(Jesus) </a:t>
            </a:r>
            <a:r>
              <a:rPr lang="en-US" sz="2000" dirty="0"/>
              <a:t>is before </a:t>
            </a:r>
            <a:r>
              <a:rPr lang="en-US" sz="2000" b="1" dirty="0"/>
              <a:t>all things</a:t>
            </a:r>
            <a:r>
              <a:rPr lang="en-US" sz="2000" dirty="0"/>
              <a:t>, and in him </a:t>
            </a:r>
            <a:r>
              <a:rPr lang="en-US" sz="2000" b="1" dirty="0"/>
              <a:t>all things </a:t>
            </a:r>
            <a:r>
              <a:rPr lang="en-US" sz="2000" dirty="0"/>
              <a:t>hold together.</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3" name="TextBox 2">
            <a:extLst>
              <a:ext uri="{FF2B5EF4-FFF2-40B4-BE49-F238E27FC236}">
                <a16:creationId xmlns:a16="http://schemas.microsoft.com/office/drawing/2014/main" id="{0E9FB0C1-1307-C5D1-4E9F-C5823D30F3B7}"/>
              </a:ext>
            </a:extLst>
          </p:cNvPr>
          <p:cNvSpPr txBox="1"/>
          <p:nvPr/>
        </p:nvSpPr>
        <p:spPr>
          <a:xfrm>
            <a:off x="4781549" y="3472360"/>
            <a:ext cx="7305675" cy="1384995"/>
          </a:xfrm>
          <a:prstGeom prst="rect">
            <a:avLst/>
          </a:prstGeom>
          <a:noFill/>
        </p:spPr>
        <p:txBody>
          <a:bodyPr wrap="square" rtlCol="0">
            <a:spAutoFit/>
          </a:bodyPr>
          <a:lstStyle/>
          <a:p>
            <a:pPr algn="ctr"/>
            <a:r>
              <a:rPr lang="en-US" sz="2400" b="1" u="sng" dirty="0"/>
              <a:t>James 5:13-14a</a:t>
            </a:r>
            <a:r>
              <a:rPr lang="en-US" sz="2400" b="1" dirty="0"/>
              <a:t> </a:t>
            </a:r>
            <a:r>
              <a:rPr lang="en-US" sz="1200" b="1" i="1" dirty="0"/>
              <a:t>(ESV)</a:t>
            </a:r>
          </a:p>
          <a:p>
            <a:pPr algn="ctr"/>
            <a:r>
              <a:rPr lang="en-US" sz="2000" dirty="0"/>
              <a:t>Is anyone among you suffering? </a:t>
            </a:r>
            <a:r>
              <a:rPr lang="en-US" sz="2000" b="1" dirty="0"/>
              <a:t>Let him pray</a:t>
            </a:r>
            <a:r>
              <a:rPr lang="en-US" sz="2000" dirty="0"/>
              <a:t>. Is anyone cheerful? Let him sing praise. Is anyone among you sick? Let him call for the elders of the church, and </a:t>
            </a:r>
            <a:r>
              <a:rPr lang="en-US" sz="2000" b="1" dirty="0"/>
              <a:t>let them pray </a:t>
            </a:r>
            <a:r>
              <a:rPr lang="en-US" sz="2000" dirty="0"/>
              <a:t>over him…</a:t>
            </a:r>
          </a:p>
        </p:txBody>
      </p:sp>
    </p:spTree>
    <p:extLst>
      <p:ext uri="{BB962C8B-B14F-4D97-AF65-F5344CB8AC3E}">
        <p14:creationId xmlns:p14="http://schemas.microsoft.com/office/powerpoint/2010/main" val="188637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2. The power of Jesus over </a:t>
            </a:r>
            <a:r>
              <a:rPr lang="en-US" sz="2800" b="1" u="sng" spc="150" dirty="0">
                <a:solidFill>
                  <a:schemeClr val="accent2"/>
                </a:solidFill>
                <a:latin typeface="Bookman Old Style" panose="02050604050505020204" pitchFamily="18" charset="0"/>
                <a:ea typeface="+mj-ea"/>
                <a:cs typeface="+mj-cs"/>
              </a:rPr>
              <a:t>death.</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8879" y="1296203"/>
            <a:ext cx="7305675" cy="1077218"/>
          </a:xfrm>
          <a:prstGeom prst="rect">
            <a:avLst/>
          </a:prstGeom>
          <a:noFill/>
        </p:spPr>
        <p:txBody>
          <a:bodyPr wrap="square" rtlCol="0">
            <a:spAutoFit/>
          </a:bodyPr>
          <a:lstStyle/>
          <a:p>
            <a:pPr algn="ctr"/>
            <a:r>
              <a:rPr lang="en-US" sz="2400" b="1" u="sng" dirty="0"/>
              <a:t>Acts 8:40</a:t>
            </a:r>
            <a:r>
              <a:rPr lang="en-US" sz="2400" b="1" dirty="0"/>
              <a:t> </a:t>
            </a:r>
            <a:r>
              <a:rPr lang="en-US" sz="1200" b="1" i="1" dirty="0"/>
              <a:t>(ESV)</a:t>
            </a:r>
          </a:p>
          <a:p>
            <a:pPr algn="ctr"/>
            <a:r>
              <a:rPr lang="en-US" sz="2000" dirty="0"/>
              <a:t>But </a:t>
            </a:r>
            <a:r>
              <a:rPr lang="en-US" sz="2000" b="1" dirty="0"/>
              <a:t>Philip</a:t>
            </a:r>
            <a:r>
              <a:rPr lang="en-US" sz="2000" dirty="0"/>
              <a:t> found himself at </a:t>
            </a:r>
            <a:r>
              <a:rPr lang="en-US" sz="2000" dirty="0" err="1"/>
              <a:t>Azotus</a:t>
            </a:r>
            <a:r>
              <a:rPr lang="en-US" sz="2000" dirty="0"/>
              <a:t>, and as he passed through he </a:t>
            </a:r>
            <a:r>
              <a:rPr lang="en-US" sz="2000" b="1" dirty="0"/>
              <a:t>preached the gospel to all the towns </a:t>
            </a:r>
            <a:r>
              <a:rPr lang="en-US" sz="2000" dirty="0"/>
              <a:t>until he came </a:t>
            </a:r>
            <a:r>
              <a:rPr lang="en-US" sz="2000" b="1" dirty="0"/>
              <a:t>to Caesarea</a:t>
            </a:r>
            <a:r>
              <a:rPr lang="en-US" sz="2000" dirty="0"/>
              <a:t>.</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pic>
        <p:nvPicPr>
          <p:cNvPr id="1026" name="Picture 2" descr="Gazelles: Facts &amp; Pictures | Live Science">
            <a:extLst>
              <a:ext uri="{FF2B5EF4-FFF2-40B4-BE49-F238E27FC236}">
                <a16:creationId xmlns:a16="http://schemas.microsoft.com/office/drawing/2014/main" id="{8F84CAA6-3A97-8F11-56B1-3CFC0824A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711" y="3002874"/>
            <a:ext cx="4313350" cy="345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2. The power of Jesus over </a:t>
            </a:r>
            <a:r>
              <a:rPr lang="en-US" sz="2800" b="1" u="sng" spc="150" dirty="0">
                <a:solidFill>
                  <a:schemeClr val="accent2"/>
                </a:solidFill>
                <a:latin typeface="Bookman Old Style" panose="02050604050505020204" pitchFamily="18" charset="0"/>
                <a:ea typeface="+mj-ea"/>
                <a:cs typeface="+mj-cs"/>
              </a:rPr>
              <a:t>death.</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50" y="1119739"/>
            <a:ext cx="7305675" cy="3539430"/>
          </a:xfrm>
          <a:prstGeom prst="rect">
            <a:avLst/>
          </a:prstGeom>
          <a:noFill/>
        </p:spPr>
        <p:txBody>
          <a:bodyPr wrap="square" rtlCol="0">
            <a:spAutoFit/>
          </a:bodyPr>
          <a:lstStyle/>
          <a:p>
            <a:pPr algn="ctr"/>
            <a:r>
              <a:rPr lang="en-US" sz="2400" b="1" u="sng" dirty="0"/>
              <a:t>Proverbs 31:13-20</a:t>
            </a:r>
            <a:r>
              <a:rPr lang="en-US" sz="2400" b="1" dirty="0"/>
              <a:t> </a:t>
            </a:r>
            <a:r>
              <a:rPr lang="en-US" sz="1200" b="1" i="1" dirty="0"/>
              <a:t>(ESV)</a:t>
            </a:r>
          </a:p>
          <a:p>
            <a:pPr algn="ctr"/>
            <a:r>
              <a:rPr lang="en-US" sz="2000" dirty="0"/>
              <a:t>She seeks wool and flax, and </a:t>
            </a:r>
            <a:r>
              <a:rPr lang="en-US" sz="2000" b="1" dirty="0"/>
              <a:t>works with willing hands</a:t>
            </a:r>
            <a:r>
              <a:rPr lang="en-US" sz="2000" dirty="0"/>
              <a:t>. She is like the ships of the merchant; she brings her food from afar. She </a:t>
            </a:r>
            <a:r>
              <a:rPr lang="en-US" sz="2000" b="1" dirty="0"/>
              <a:t>rises while it is yet night and provides food for her household and portions for her maidens</a:t>
            </a:r>
            <a:r>
              <a:rPr lang="en-US" sz="2000" dirty="0"/>
              <a:t>. She considers a field and buys it; with the fruit of her hands she plants a vineyard. She dresses herself with strength and makes her arms strong. She perceives that her merchandise is profitable. Her lamp does not go out at night. She puts her hands to the distaff, and her hands hold the spindle. </a:t>
            </a:r>
            <a:r>
              <a:rPr lang="en-US" sz="2000" b="1" dirty="0"/>
              <a:t>She opens her hand to the poor and reaches out her hands to the needy.</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3" name="TextBox 2">
            <a:extLst>
              <a:ext uri="{FF2B5EF4-FFF2-40B4-BE49-F238E27FC236}">
                <a16:creationId xmlns:a16="http://schemas.microsoft.com/office/drawing/2014/main" id="{0D9681A7-54CB-2636-5100-801E4EA0FAA1}"/>
              </a:ext>
            </a:extLst>
          </p:cNvPr>
          <p:cNvSpPr txBox="1"/>
          <p:nvPr/>
        </p:nvSpPr>
        <p:spPr>
          <a:xfrm>
            <a:off x="5197642" y="5112157"/>
            <a:ext cx="6753726" cy="1384995"/>
          </a:xfrm>
          <a:prstGeom prst="rect">
            <a:avLst/>
          </a:prstGeom>
          <a:noFill/>
        </p:spPr>
        <p:txBody>
          <a:bodyPr wrap="square" rtlCol="0">
            <a:spAutoFit/>
          </a:bodyPr>
          <a:lstStyle/>
          <a:p>
            <a:pPr algn="ctr" rtl="0"/>
            <a:r>
              <a:rPr lang="en-US" sz="2400" b="1" u="sng" dirty="0"/>
              <a:t>Ephesians 2:10</a:t>
            </a:r>
            <a:r>
              <a:rPr lang="en-US" sz="2400" b="1" dirty="0"/>
              <a:t> </a:t>
            </a:r>
            <a:r>
              <a:rPr lang="en-US" sz="1200" b="1" i="1" dirty="0"/>
              <a:t>(ESV)</a:t>
            </a:r>
          </a:p>
          <a:p>
            <a:pPr algn="ctr" rtl="0"/>
            <a:r>
              <a:rPr lang="en-US" sz="2000" dirty="0"/>
              <a:t>For we are his </a:t>
            </a:r>
            <a:r>
              <a:rPr lang="en-US" sz="2000" b="1" dirty="0"/>
              <a:t>workmanship</a:t>
            </a:r>
            <a:r>
              <a:rPr lang="en-US" sz="2000" dirty="0"/>
              <a:t>, </a:t>
            </a:r>
            <a:r>
              <a:rPr lang="en-US" sz="2000" b="1" dirty="0"/>
              <a:t>created in Christ Jesus for good works</a:t>
            </a:r>
            <a:r>
              <a:rPr lang="en-US" sz="2000" dirty="0"/>
              <a:t>, which God prepared beforehand, that we should walk in them.</a:t>
            </a:r>
          </a:p>
        </p:txBody>
      </p:sp>
    </p:spTree>
    <p:extLst>
      <p:ext uri="{BB962C8B-B14F-4D97-AF65-F5344CB8AC3E}">
        <p14:creationId xmlns:p14="http://schemas.microsoft.com/office/powerpoint/2010/main" val="83858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2. The power of Jesus over </a:t>
            </a:r>
            <a:r>
              <a:rPr lang="en-US" sz="2800" b="1" u="sng" spc="150" dirty="0">
                <a:solidFill>
                  <a:schemeClr val="accent2"/>
                </a:solidFill>
                <a:latin typeface="Bookman Old Style" panose="02050604050505020204" pitchFamily="18" charset="0"/>
                <a:ea typeface="+mj-ea"/>
                <a:cs typeface="+mj-cs"/>
              </a:rPr>
              <a:t>death.</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50" y="2428726"/>
            <a:ext cx="7305675" cy="2000548"/>
          </a:xfrm>
          <a:prstGeom prst="rect">
            <a:avLst/>
          </a:prstGeom>
          <a:noFill/>
        </p:spPr>
        <p:txBody>
          <a:bodyPr wrap="square" rtlCol="0">
            <a:spAutoFit/>
          </a:bodyPr>
          <a:lstStyle/>
          <a:p>
            <a:pPr algn="ctr"/>
            <a:r>
              <a:rPr lang="en-US" sz="2400" b="1" u="sng" dirty="0"/>
              <a:t>Matthew 10:5-8a</a:t>
            </a:r>
            <a:r>
              <a:rPr lang="en-US" sz="2400" b="1" dirty="0"/>
              <a:t> </a:t>
            </a:r>
            <a:r>
              <a:rPr lang="en-US" sz="1200" b="1" i="1" dirty="0"/>
              <a:t>(ESV)</a:t>
            </a:r>
          </a:p>
          <a:p>
            <a:pPr algn="ctr"/>
            <a:r>
              <a:rPr lang="en-US" sz="2000" b="1" dirty="0"/>
              <a:t>These twelve Jesus sent out, instructing them</a:t>
            </a:r>
            <a:r>
              <a:rPr lang="en-US" sz="2000" dirty="0"/>
              <a:t>, “Go nowhere among the Gentiles and enter no town of the Samaritans, but go rather to the lost sheep of the house of Israel. And proclaim as you go, saying, ‘The kingdom of heaven is at hand.’ </a:t>
            </a:r>
            <a:r>
              <a:rPr lang="en-US" sz="2000" b="1" dirty="0"/>
              <a:t>Heal the sick, raise the dead, cleanse lepers, cast out demons</a:t>
            </a:r>
            <a:r>
              <a:rPr lang="en-US" sz="2000" dirty="0"/>
              <a:t>…</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Tree>
    <p:extLst>
      <p:ext uri="{BB962C8B-B14F-4D97-AF65-F5344CB8AC3E}">
        <p14:creationId xmlns:p14="http://schemas.microsoft.com/office/powerpoint/2010/main" val="221791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fontScale="925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The power of Jesus in </a:t>
            </a:r>
            <a:r>
              <a:rPr lang="en-US" sz="2800" b="1" u="sng" spc="150" dirty="0">
                <a:solidFill>
                  <a:schemeClr val="accent2"/>
                </a:solidFill>
                <a:latin typeface="Bookman Old Style" panose="02050604050505020204" pitchFamily="18" charset="0"/>
                <a:ea typeface="+mj-ea"/>
                <a:cs typeface="+mj-cs"/>
              </a:rPr>
              <a:t>salvation.</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50" y="1119739"/>
            <a:ext cx="7305675" cy="1077218"/>
          </a:xfrm>
          <a:prstGeom prst="rect">
            <a:avLst/>
          </a:prstGeom>
          <a:noFill/>
        </p:spPr>
        <p:txBody>
          <a:bodyPr wrap="square" rtlCol="0">
            <a:spAutoFit/>
          </a:bodyPr>
          <a:lstStyle/>
          <a:p>
            <a:pPr algn="ctr"/>
            <a:r>
              <a:rPr lang="en-US" sz="2400" b="1" u="sng" dirty="0"/>
              <a:t>Luke 5:31</a:t>
            </a:r>
            <a:r>
              <a:rPr lang="en-US" sz="2400" b="1" dirty="0"/>
              <a:t> </a:t>
            </a:r>
            <a:r>
              <a:rPr lang="en-US" sz="1200" b="1" i="1" dirty="0"/>
              <a:t>(ESV)</a:t>
            </a:r>
          </a:p>
          <a:p>
            <a:pPr algn="ctr"/>
            <a:r>
              <a:rPr lang="en-US" sz="2000" dirty="0"/>
              <a:t>And Jesus answered them, “Those who are well have no need of a physician, but those who are sick.</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3" name="TextBox 2">
            <a:extLst>
              <a:ext uri="{FF2B5EF4-FFF2-40B4-BE49-F238E27FC236}">
                <a16:creationId xmlns:a16="http://schemas.microsoft.com/office/drawing/2014/main" id="{0D9681A7-54CB-2636-5100-801E4EA0FAA1}"/>
              </a:ext>
            </a:extLst>
          </p:cNvPr>
          <p:cNvSpPr txBox="1"/>
          <p:nvPr/>
        </p:nvSpPr>
        <p:spPr>
          <a:xfrm>
            <a:off x="4781549" y="2449168"/>
            <a:ext cx="7305675" cy="769441"/>
          </a:xfrm>
          <a:prstGeom prst="rect">
            <a:avLst/>
          </a:prstGeom>
          <a:noFill/>
        </p:spPr>
        <p:txBody>
          <a:bodyPr wrap="square" rtlCol="0">
            <a:spAutoFit/>
          </a:bodyPr>
          <a:lstStyle/>
          <a:p>
            <a:pPr algn="ctr" rtl="0"/>
            <a:r>
              <a:rPr lang="en-US" sz="2400" b="1" u="sng" dirty="0"/>
              <a:t>Luke 5:32</a:t>
            </a:r>
            <a:r>
              <a:rPr lang="en-US" sz="2400" b="1" dirty="0"/>
              <a:t> </a:t>
            </a:r>
            <a:r>
              <a:rPr lang="en-US" sz="1200" b="1" i="1" dirty="0"/>
              <a:t>(ESV)</a:t>
            </a:r>
          </a:p>
          <a:p>
            <a:pPr algn="l" rtl="0"/>
            <a:r>
              <a:rPr lang="en-US" sz="2000" dirty="0"/>
              <a:t>I have not come to call the righteous but sinners to repentance.”</a:t>
            </a:r>
          </a:p>
        </p:txBody>
      </p:sp>
    </p:spTree>
    <p:extLst>
      <p:ext uri="{BB962C8B-B14F-4D97-AF65-F5344CB8AC3E}">
        <p14:creationId xmlns:p14="http://schemas.microsoft.com/office/powerpoint/2010/main" val="144105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fontScale="925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The power of Jesus in </a:t>
            </a:r>
            <a:r>
              <a:rPr lang="en-US" sz="2800" b="1" u="sng" spc="150" dirty="0">
                <a:solidFill>
                  <a:schemeClr val="accent2"/>
                </a:solidFill>
                <a:latin typeface="Bookman Old Style" panose="02050604050505020204" pitchFamily="18" charset="0"/>
                <a:ea typeface="+mj-ea"/>
                <a:cs typeface="+mj-cs"/>
              </a:rPr>
              <a:t>salvation.</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50" y="1119739"/>
            <a:ext cx="7305675" cy="461665"/>
          </a:xfrm>
          <a:prstGeom prst="rect">
            <a:avLst/>
          </a:prstGeom>
          <a:noFill/>
        </p:spPr>
        <p:txBody>
          <a:bodyPr wrap="square" rtlCol="0">
            <a:spAutoFit/>
          </a:bodyPr>
          <a:lstStyle/>
          <a:p>
            <a:pPr algn="ctr"/>
            <a:r>
              <a:rPr lang="en-US" sz="2400" b="1" dirty="0"/>
              <a:t>a. You must </a:t>
            </a:r>
            <a:r>
              <a:rPr lang="en-US" sz="2400" b="1" u="sng" dirty="0">
                <a:solidFill>
                  <a:schemeClr val="accent2"/>
                </a:solidFill>
              </a:rPr>
              <a:t>turn</a:t>
            </a:r>
            <a:r>
              <a:rPr lang="en-US" sz="2400" b="1" dirty="0"/>
              <a:t> to Jesus in </a:t>
            </a:r>
            <a:r>
              <a:rPr lang="en-US" sz="2400" b="1" u="sng" dirty="0">
                <a:solidFill>
                  <a:schemeClr val="accent2"/>
                </a:solidFill>
              </a:rPr>
              <a:t>repentance</a:t>
            </a:r>
            <a:endParaRPr lang="en-US" sz="2000" u="sng" dirty="0">
              <a:solidFill>
                <a:schemeClr val="accent2"/>
              </a:solidFill>
            </a:endParaRP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3" name="TextBox 2">
            <a:extLst>
              <a:ext uri="{FF2B5EF4-FFF2-40B4-BE49-F238E27FC236}">
                <a16:creationId xmlns:a16="http://schemas.microsoft.com/office/drawing/2014/main" id="{0D9681A7-54CB-2636-5100-801E4EA0FAA1}"/>
              </a:ext>
            </a:extLst>
          </p:cNvPr>
          <p:cNvSpPr txBox="1"/>
          <p:nvPr/>
        </p:nvSpPr>
        <p:spPr>
          <a:xfrm>
            <a:off x="4781549" y="1823526"/>
            <a:ext cx="7305675" cy="461665"/>
          </a:xfrm>
          <a:prstGeom prst="rect">
            <a:avLst/>
          </a:prstGeom>
          <a:noFill/>
        </p:spPr>
        <p:txBody>
          <a:bodyPr wrap="square" rtlCol="0">
            <a:spAutoFit/>
          </a:bodyPr>
          <a:lstStyle/>
          <a:p>
            <a:pPr algn="ctr" rtl="0"/>
            <a:r>
              <a:rPr lang="en-US" sz="2400" b="1" dirty="0"/>
              <a:t>b. You must </a:t>
            </a:r>
            <a:r>
              <a:rPr lang="en-US" sz="2400" b="1" u="sng" dirty="0">
                <a:solidFill>
                  <a:schemeClr val="accent2"/>
                </a:solidFill>
              </a:rPr>
              <a:t>believe</a:t>
            </a:r>
            <a:r>
              <a:rPr lang="en-US" sz="2400" b="1" dirty="0"/>
              <a:t> in the Lord Jesus Christ</a:t>
            </a:r>
            <a:endParaRPr lang="en-US" sz="2000" dirty="0"/>
          </a:p>
        </p:txBody>
      </p:sp>
      <p:sp>
        <p:nvSpPr>
          <p:cNvPr id="6" name="TextBox 5">
            <a:extLst>
              <a:ext uri="{FF2B5EF4-FFF2-40B4-BE49-F238E27FC236}">
                <a16:creationId xmlns:a16="http://schemas.microsoft.com/office/drawing/2014/main" id="{34977D32-F237-2210-9760-8F885F651AB2}"/>
              </a:ext>
            </a:extLst>
          </p:cNvPr>
          <p:cNvSpPr txBox="1"/>
          <p:nvPr/>
        </p:nvSpPr>
        <p:spPr>
          <a:xfrm>
            <a:off x="4781548" y="3107147"/>
            <a:ext cx="7305675" cy="1569660"/>
          </a:xfrm>
          <a:prstGeom prst="rect">
            <a:avLst/>
          </a:prstGeom>
          <a:noFill/>
        </p:spPr>
        <p:txBody>
          <a:bodyPr wrap="square" rtlCol="0">
            <a:spAutoFit/>
          </a:bodyPr>
          <a:lstStyle/>
          <a:p>
            <a:pPr algn="ctr"/>
            <a:r>
              <a:rPr lang="en-US" sz="2400" b="1" u="sng" dirty="0"/>
              <a:t>Romans 10:9</a:t>
            </a:r>
            <a:r>
              <a:rPr lang="en-US" sz="2400" b="1" dirty="0"/>
              <a:t> </a:t>
            </a:r>
            <a:r>
              <a:rPr lang="en-US" sz="1200" b="1" i="1" dirty="0"/>
              <a:t>(ESV)</a:t>
            </a:r>
          </a:p>
          <a:p>
            <a:pPr algn="ctr"/>
            <a:r>
              <a:rPr lang="en-US" sz="2400" dirty="0"/>
              <a:t>because, if you confess with your mouth that Jesus is Lord and </a:t>
            </a:r>
            <a:r>
              <a:rPr lang="en-US" sz="2400" b="1" dirty="0"/>
              <a:t>believe in your heart </a:t>
            </a:r>
            <a:r>
              <a:rPr lang="en-US" sz="2400" dirty="0"/>
              <a:t>that God </a:t>
            </a:r>
            <a:r>
              <a:rPr lang="en-US" sz="2400" b="1" dirty="0"/>
              <a:t>raised him from the dead</a:t>
            </a:r>
            <a:r>
              <a:rPr lang="en-US" sz="2400" dirty="0"/>
              <a:t>, </a:t>
            </a:r>
            <a:r>
              <a:rPr lang="en-US" sz="2400" dirty="0">
                <a:solidFill>
                  <a:schemeClr val="accent2"/>
                </a:solidFill>
              </a:rPr>
              <a:t>you will be saved</a:t>
            </a:r>
            <a:r>
              <a:rPr lang="en-US" sz="2400" dirty="0"/>
              <a:t>.</a:t>
            </a:r>
          </a:p>
        </p:txBody>
      </p:sp>
      <p:sp>
        <p:nvSpPr>
          <p:cNvPr id="7" name="TextBox 6">
            <a:extLst>
              <a:ext uri="{FF2B5EF4-FFF2-40B4-BE49-F238E27FC236}">
                <a16:creationId xmlns:a16="http://schemas.microsoft.com/office/drawing/2014/main" id="{AA71F84C-333B-1D6F-2C18-4FC871283B2B}"/>
              </a:ext>
            </a:extLst>
          </p:cNvPr>
          <p:cNvSpPr txBox="1"/>
          <p:nvPr/>
        </p:nvSpPr>
        <p:spPr>
          <a:xfrm>
            <a:off x="4781548" y="4725587"/>
            <a:ext cx="7305675" cy="1200329"/>
          </a:xfrm>
          <a:prstGeom prst="rect">
            <a:avLst/>
          </a:prstGeom>
          <a:noFill/>
        </p:spPr>
        <p:txBody>
          <a:bodyPr wrap="square" rtlCol="0">
            <a:spAutoFit/>
          </a:bodyPr>
          <a:lstStyle/>
          <a:p>
            <a:pPr algn="ctr"/>
            <a:r>
              <a:rPr lang="en-US" sz="2400" b="1" u="sng" dirty="0"/>
              <a:t>Romans 6:23</a:t>
            </a:r>
            <a:r>
              <a:rPr lang="en-US" sz="2400" b="1" dirty="0"/>
              <a:t> </a:t>
            </a:r>
            <a:r>
              <a:rPr lang="en-US" sz="1200" b="1" i="1" dirty="0"/>
              <a:t>(ESV)</a:t>
            </a:r>
          </a:p>
          <a:p>
            <a:pPr algn="ctr"/>
            <a:r>
              <a:rPr lang="en-US" sz="2400" dirty="0"/>
              <a:t>For the wages of sin is death, but the free gift of God is eternal life in Christ Jesus our Lord.</a:t>
            </a:r>
          </a:p>
        </p:txBody>
      </p:sp>
    </p:spTree>
    <p:extLst>
      <p:ext uri="{BB962C8B-B14F-4D97-AF65-F5344CB8AC3E}">
        <p14:creationId xmlns:p14="http://schemas.microsoft.com/office/powerpoint/2010/main" val="44215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1. The power of Jesus over </a:t>
            </a:r>
            <a:r>
              <a:rPr lang="en-US" sz="2800" b="1" u="sng" spc="150" dirty="0">
                <a:solidFill>
                  <a:schemeClr val="accent2"/>
                </a:solidFill>
                <a:latin typeface="Bookman Old Style" panose="02050604050505020204" pitchFamily="18" charset="0"/>
                <a:ea typeface="+mj-ea"/>
                <a:cs typeface="+mj-cs"/>
              </a:rPr>
              <a:t>disease</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50" y="1558336"/>
            <a:ext cx="7305675" cy="2985433"/>
          </a:xfrm>
          <a:prstGeom prst="rect">
            <a:avLst/>
          </a:prstGeom>
          <a:noFill/>
        </p:spPr>
        <p:txBody>
          <a:bodyPr wrap="square" rtlCol="0">
            <a:spAutoFit/>
          </a:bodyPr>
          <a:lstStyle/>
          <a:p>
            <a:pPr algn="ctr" rtl="0"/>
            <a:r>
              <a:rPr lang="en-US" sz="2400" b="1" u="sng" dirty="0"/>
              <a:t>Matthew 8:14 </a:t>
            </a:r>
            <a:r>
              <a:rPr lang="en-US" sz="1200" b="1" i="1" dirty="0"/>
              <a:t>(ESV)</a:t>
            </a:r>
          </a:p>
          <a:p>
            <a:pPr algn="ctr"/>
            <a:r>
              <a:rPr lang="en-US" sz="2000" dirty="0"/>
              <a:t>And when Jesus entered </a:t>
            </a:r>
            <a:r>
              <a:rPr lang="en-US" sz="2000" b="1" dirty="0"/>
              <a:t>Peter’s</a:t>
            </a:r>
            <a:r>
              <a:rPr lang="en-US" sz="2000" dirty="0"/>
              <a:t> house, he saw </a:t>
            </a:r>
            <a:r>
              <a:rPr lang="en-US" sz="2000" b="1" dirty="0"/>
              <a:t>his </a:t>
            </a:r>
            <a:r>
              <a:rPr lang="en-US" sz="1600" b="1" i="1" dirty="0"/>
              <a:t>(Peter’s) </a:t>
            </a:r>
            <a:r>
              <a:rPr lang="en-US" sz="2000" b="1" dirty="0"/>
              <a:t>mother-in-law</a:t>
            </a:r>
            <a:r>
              <a:rPr lang="en-US" sz="2000" dirty="0"/>
              <a:t> lying sick with a fever.</a:t>
            </a:r>
          </a:p>
          <a:p>
            <a:pPr algn="ctr"/>
            <a:endParaRPr lang="en-US" sz="2000" dirty="0"/>
          </a:p>
          <a:p>
            <a:pPr algn="ctr"/>
            <a:endParaRPr lang="en-US" sz="2000" dirty="0"/>
          </a:p>
          <a:p>
            <a:pPr algn="ctr"/>
            <a:endParaRPr lang="en-US" sz="2000" dirty="0"/>
          </a:p>
          <a:p>
            <a:pPr algn="ctr"/>
            <a:r>
              <a:rPr lang="en-US" sz="2400" b="1" u="sng" dirty="0"/>
              <a:t>1 Corinthians 9:5</a:t>
            </a:r>
            <a:r>
              <a:rPr lang="en-US" sz="2400" b="1" dirty="0"/>
              <a:t> </a:t>
            </a:r>
            <a:r>
              <a:rPr lang="en-US" sz="1200" b="1" dirty="0"/>
              <a:t>(ESV)</a:t>
            </a:r>
          </a:p>
          <a:p>
            <a:pPr algn="ctr"/>
            <a:r>
              <a:rPr lang="en-US" sz="2000" dirty="0"/>
              <a:t>Do we not have the right to take along a believing </a:t>
            </a:r>
            <a:r>
              <a:rPr lang="en-US" sz="2000" b="1" dirty="0"/>
              <a:t>wife</a:t>
            </a:r>
            <a:r>
              <a:rPr lang="en-US" sz="2000" dirty="0"/>
              <a:t>, as do the other apostles and the brothers of the Lord and </a:t>
            </a:r>
            <a:r>
              <a:rPr lang="en-US" sz="2000" b="1" dirty="0"/>
              <a:t>Cephas (</a:t>
            </a:r>
            <a:r>
              <a:rPr lang="en-US" sz="1600" b="1" i="1" dirty="0"/>
              <a:t>Peter</a:t>
            </a:r>
            <a:r>
              <a:rPr lang="en-US" sz="2000" b="1" dirty="0"/>
              <a:t>)</a:t>
            </a:r>
            <a:r>
              <a:rPr lang="en-US" sz="2000" dirty="0"/>
              <a:t>?</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Tree>
    <p:extLst>
      <p:ext uri="{BB962C8B-B14F-4D97-AF65-F5344CB8AC3E}">
        <p14:creationId xmlns:p14="http://schemas.microsoft.com/office/powerpoint/2010/main" val="242923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1. The power of Jesus over </a:t>
            </a:r>
            <a:r>
              <a:rPr lang="en-US" sz="2800" b="1" u="sng" spc="150" dirty="0">
                <a:solidFill>
                  <a:schemeClr val="accent2"/>
                </a:solidFill>
                <a:latin typeface="Bookman Old Style" panose="02050604050505020204" pitchFamily="18" charset="0"/>
                <a:ea typeface="+mj-ea"/>
                <a:cs typeface="+mj-cs"/>
              </a:rPr>
              <a:t>disease</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50" y="1985056"/>
            <a:ext cx="7305675" cy="400110"/>
          </a:xfrm>
          <a:prstGeom prst="rect">
            <a:avLst/>
          </a:prstGeom>
          <a:noFill/>
        </p:spPr>
        <p:txBody>
          <a:bodyPr wrap="square" rtlCol="0">
            <a:spAutoFit/>
          </a:bodyPr>
          <a:lstStyle/>
          <a:p>
            <a:pPr algn="ctr" rtl="0"/>
            <a:r>
              <a:rPr lang="en-US" sz="2000" b="1" dirty="0"/>
              <a:t>a. </a:t>
            </a:r>
            <a:r>
              <a:rPr lang="en-US" sz="2000" u="sng" dirty="0">
                <a:solidFill>
                  <a:schemeClr val="accent2"/>
                </a:solidFill>
              </a:rPr>
              <a:t>Empowered</a:t>
            </a:r>
            <a:r>
              <a:rPr lang="en-US" sz="2000" dirty="0"/>
              <a:t> by </a:t>
            </a:r>
            <a:r>
              <a:rPr lang="en-US" sz="2000" u="sng" dirty="0">
                <a:solidFill>
                  <a:schemeClr val="accent2"/>
                </a:solidFill>
              </a:rPr>
              <a:t>Jesus</a:t>
            </a:r>
            <a:r>
              <a:rPr lang="en-US" sz="2000" dirty="0"/>
              <a:t>.</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3" name="TextBox 2">
            <a:extLst>
              <a:ext uri="{FF2B5EF4-FFF2-40B4-BE49-F238E27FC236}">
                <a16:creationId xmlns:a16="http://schemas.microsoft.com/office/drawing/2014/main" id="{3047F404-52CA-5E06-3B10-8AC49FD82ABD}"/>
              </a:ext>
            </a:extLst>
          </p:cNvPr>
          <p:cNvSpPr txBox="1"/>
          <p:nvPr/>
        </p:nvSpPr>
        <p:spPr>
          <a:xfrm>
            <a:off x="4781548" y="2546767"/>
            <a:ext cx="7305675" cy="400110"/>
          </a:xfrm>
          <a:prstGeom prst="rect">
            <a:avLst/>
          </a:prstGeom>
          <a:noFill/>
        </p:spPr>
        <p:txBody>
          <a:bodyPr wrap="square" rtlCol="0">
            <a:spAutoFit/>
          </a:bodyPr>
          <a:lstStyle/>
          <a:p>
            <a:pPr algn="ctr" rtl="0"/>
            <a:r>
              <a:rPr lang="en-US" sz="2000" b="1" dirty="0"/>
              <a:t>b</a:t>
            </a:r>
            <a:r>
              <a:rPr lang="en-US" sz="2000" dirty="0"/>
              <a:t>. </a:t>
            </a:r>
            <a:r>
              <a:rPr lang="en-US" sz="2000" u="sng" dirty="0">
                <a:solidFill>
                  <a:schemeClr val="accent2"/>
                </a:solidFill>
              </a:rPr>
              <a:t>Immediate</a:t>
            </a:r>
            <a:r>
              <a:rPr lang="en-US" sz="2000" dirty="0"/>
              <a:t> and </a:t>
            </a:r>
            <a:r>
              <a:rPr lang="en-US" sz="2000" u="sng" dirty="0">
                <a:solidFill>
                  <a:schemeClr val="accent2"/>
                </a:solidFill>
              </a:rPr>
              <a:t>complete</a:t>
            </a:r>
            <a:r>
              <a:rPr lang="en-US" sz="2000" dirty="0"/>
              <a:t>.</a:t>
            </a:r>
          </a:p>
        </p:txBody>
      </p:sp>
      <p:sp>
        <p:nvSpPr>
          <p:cNvPr id="6" name="TextBox 5">
            <a:extLst>
              <a:ext uri="{FF2B5EF4-FFF2-40B4-BE49-F238E27FC236}">
                <a16:creationId xmlns:a16="http://schemas.microsoft.com/office/drawing/2014/main" id="{36846CA4-D1D1-0B31-28BE-828A0EEB94CD}"/>
              </a:ext>
            </a:extLst>
          </p:cNvPr>
          <p:cNvSpPr txBox="1"/>
          <p:nvPr/>
        </p:nvSpPr>
        <p:spPr>
          <a:xfrm>
            <a:off x="4781548" y="3176952"/>
            <a:ext cx="7305675" cy="400110"/>
          </a:xfrm>
          <a:prstGeom prst="rect">
            <a:avLst/>
          </a:prstGeom>
          <a:noFill/>
        </p:spPr>
        <p:txBody>
          <a:bodyPr wrap="square" rtlCol="0">
            <a:spAutoFit/>
          </a:bodyPr>
          <a:lstStyle/>
          <a:p>
            <a:pPr algn="ctr" rtl="0"/>
            <a:r>
              <a:rPr lang="en-US" sz="2000" b="1" dirty="0"/>
              <a:t>c. </a:t>
            </a:r>
            <a:r>
              <a:rPr lang="en-US" sz="2000" u="sng" dirty="0">
                <a:solidFill>
                  <a:schemeClr val="accent2"/>
                </a:solidFill>
              </a:rPr>
              <a:t>Undeniable</a:t>
            </a:r>
            <a:r>
              <a:rPr lang="en-US" sz="2000" dirty="0"/>
              <a:t> and </a:t>
            </a:r>
            <a:r>
              <a:rPr lang="en-US" sz="2000" u="sng" dirty="0">
                <a:solidFill>
                  <a:schemeClr val="accent2"/>
                </a:solidFill>
              </a:rPr>
              <a:t>obvious</a:t>
            </a:r>
            <a:r>
              <a:rPr lang="en-US" sz="2000" dirty="0"/>
              <a:t>.</a:t>
            </a:r>
          </a:p>
        </p:txBody>
      </p:sp>
      <p:sp>
        <p:nvSpPr>
          <p:cNvPr id="8" name="TextBox 7">
            <a:extLst>
              <a:ext uri="{FF2B5EF4-FFF2-40B4-BE49-F238E27FC236}">
                <a16:creationId xmlns:a16="http://schemas.microsoft.com/office/drawing/2014/main" id="{E0A1622C-8126-6C27-711A-0DC140ACF54B}"/>
              </a:ext>
            </a:extLst>
          </p:cNvPr>
          <p:cNvSpPr txBox="1"/>
          <p:nvPr/>
        </p:nvSpPr>
        <p:spPr>
          <a:xfrm>
            <a:off x="4781548" y="1458537"/>
            <a:ext cx="7305675" cy="461665"/>
          </a:xfrm>
          <a:prstGeom prst="rect">
            <a:avLst/>
          </a:prstGeom>
          <a:noFill/>
        </p:spPr>
        <p:txBody>
          <a:bodyPr wrap="square" rtlCol="0">
            <a:spAutoFit/>
          </a:bodyPr>
          <a:lstStyle/>
          <a:p>
            <a:pPr algn="ctr" rtl="0"/>
            <a:r>
              <a:rPr lang="en-US" sz="2400" b="1" u="sng" dirty="0"/>
              <a:t>The healing is</a:t>
            </a:r>
          </a:p>
        </p:txBody>
      </p:sp>
    </p:spTree>
    <p:extLst>
      <p:ext uri="{BB962C8B-B14F-4D97-AF65-F5344CB8AC3E}">
        <p14:creationId xmlns:p14="http://schemas.microsoft.com/office/powerpoint/2010/main" val="8361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5A99F5-BE72-733D-6E20-BE18E9EBF8CC}"/>
              </a:ext>
            </a:extLst>
          </p:cNvPr>
          <p:cNvPicPr>
            <a:picLocks noChangeAspect="1"/>
          </p:cNvPicPr>
          <p:nvPr/>
        </p:nvPicPr>
        <p:blipFill>
          <a:blip r:embed="rId2"/>
          <a:stretch>
            <a:fillRect/>
          </a:stretch>
        </p:blipFill>
        <p:spPr>
          <a:xfrm>
            <a:off x="1771650" y="421993"/>
            <a:ext cx="8953500" cy="6393591"/>
          </a:xfrm>
          <a:prstGeom prst="rect">
            <a:avLst/>
          </a:prstGeom>
        </p:spPr>
      </p:pic>
    </p:spTree>
    <p:extLst>
      <p:ext uri="{BB962C8B-B14F-4D97-AF65-F5344CB8AC3E}">
        <p14:creationId xmlns:p14="http://schemas.microsoft.com/office/powerpoint/2010/main" val="363114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1. The power of Jesus over </a:t>
            </a:r>
            <a:r>
              <a:rPr lang="en-US" sz="2800" b="1" u="sng" spc="150" dirty="0">
                <a:solidFill>
                  <a:schemeClr val="accent2"/>
                </a:solidFill>
                <a:latin typeface="Bookman Old Style" panose="02050604050505020204" pitchFamily="18" charset="0"/>
                <a:ea typeface="+mj-ea"/>
                <a:cs typeface="+mj-cs"/>
              </a:rPr>
              <a:t>disease</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50" y="1985056"/>
            <a:ext cx="7305675" cy="400110"/>
          </a:xfrm>
          <a:prstGeom prst="rect">
            <a:avLst/>
          </a:prstGeom>
          <a:noFill/>
        </p:spPr>
        <p:txBody>
          <a:bodyPr wrap="square" rtlCol="0">
            <a:spAutoFit/>
          </a:bodyPr>
          <a:lstStyle/>
          <a:p>
            <a:pPr algn="ctr" rtl="0"/>
            <a:r>
              <a:rPr lang="en-US" sz="2000" b="1" dirty="0"/>
              <a:t>a. </a:t>
            </a:r>
            <a:r>
              <a:rPr lang="en-US" sz="2000" u="sng" dirty="0">
                <a:solidFill>
                  <a:schemeClr val="accent2"/>
                </a:solidFill>
              </a:rPr>
              <a:t>Empowered</a:t>
            </a:r>
            <a:r>
              <a:rPr lang="en-US" sz="2000" dirty="0"/>
              <a:t> by </a:t>
            </a:r>
            <a:r>
              <a:rPr lang="en-US" sz="2000" u="sng" dirty="0">
                <a:solidFill>
                  <a:schemeClr val="accent2"/>
                </a:solidFill>
              </a:rPr>
              <a:t>Jesus</a:t>
            </a:r>
            <a:r>
              <a:rPr lang="en-US" sz="2000" dirty="0"/>
              <a:t>.</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3" name="TextBox 2">
            <a:extLst>
              <a:ext uri="{FF2B5EF4-FFF2-40B4-BE49-F238E27FC236}">
                <a16:creationId xmlns:a16="http://schemas.microsoft.com/office/drawing/2014/main" id="{3047F404-52CA-5E06-3B10-8AC49FD82ABD}"/>
              </a:ext>
            </a:extLst>
          </p:cNvPr>
          <p:cNvSpPr txBox="1"/>
          <p:nvPr/>
        </p:nvSpPr>
        <p:spPr>
          <a:xfrm>
            <a:off x="4781548" y="2546767"/>
            <a:ext cx="7305675" cy="400110"/>
          </a:xfrm>
          <a:prstGeom prst="rect">
            <a:avLst/>
          </a:prstGeom>
          <a:noFill/>
        </p:spPr>
        <p:txBody>
          <a:bodyPr wrap="square" rtlCol="0">
            <a:spAutoFit/>
          </a:bodyPr>
          <a:lstStyle/>
          <a:p>
            <a:pPr algn="ctr" rtl="0"/>
            <a:r>
              <a:rPr lang="en-US" sz="2000" b="1" dirty="0"/>
              <a:t>b</a:t>
            </a:r>
            <a:r>
              <a:rPr lang="en-US" sz="2000" dirty="0"/>
              <a:t>. </a:t>
            </a:r>
            <a:r>
              <a:rPr lang="en-US" sz="2000" u="sng" dirty="0">
                <a:solidFill>
                  <a:schemeClr val="accent2"/>
                </a:solidFill>
              </a:rPr>
              <a:t>Immediate</a:t>
            </a:r>
            <a:r>
              <a:rPr lang="en-US" sz="2000" dirty="0"/>
              <a:t> and </a:t>
            </a:r>
            <a:r>
              <a:rPr lang="en-US" sz="2000" u="sng" dirty="0">
                <a:solidFill>
                  <a:schemeClr val="accent2"/>
                </a:solidFill>
              </a:rPr>
              <a:t>complete</a:t>
            </a:r>
            <a:r>
              <a:rPr lang="en-US" sz="2000" dirty="0"/>
              <a:t>.</a:t>
            </a:r>
          </a:p>
        </p:txBody>
      </p:sp>
      <p:sp>
        <p:nvSpPr>
          <p:cNvPr id="6" name="TextBox 5">
            <a:extLst>
              <a:ext uri="{FF2B5EF4-FFF2-40B4-BE49-F238E27FC236}">
                <a16:creationId xmlns:a16="http://schemas.microsoft.com/office/drawing/2014/main" id="{36846CA4-D1D1-0B31-28BE-828A0EEB94CD}"/>
              </a:ext>
            </a:extLst>
          </p:cNvPr>
          <p:cNvSpPr txBox="1"/>
          <p:nvPr/>
        </p:nvSpPr>
        <p:spPr>
          <a:xfrm>
            <a:off x="4781548" y="3176952"/>
            <a:ext cx="7305675" cy="400110"/>
          </a:xfrm>
          <a:prstGeom prst="rect">
            <a:avLst/>
          </a:prstGeom>
          <a:noFill/>
        </p:spPr>
        <p:txBody>
          <a:bodyPr wrap="square" rtlCol="0">
            <a:spAutoFit/>
          </a:bodyPr>
          <a:lstStyle/>
          <a:p>
            <a:pPr algn="ctr" rtl="0"/>
            <a:r>
              <a:rPr lang="en-US" sz="2000" b="1" dirty="0"/>
              <a:t>c. </a:t>
            </a:r>
            <a:r>
              <a:rPr lang="en-US" sz="2000" u="sng" dirty="0">
                <a:solidFill>
                  <a:schemeClr val="accent2"/>
                </a:solidFill>
              </a:rPr>
              <a:t>Undeniable</a:t>
            </a:r>
            <a:r>
              <a:rPr lang="en-US" sz="2000" dirty="0"/>
              <a:t> and </a:t>
            </a:r>
            <a:r>
              <a:rPr lang="en-US" sz="2000" u="sng" dirty="0">
                <a:solidFill>
                  <a:schemeClr val="accent2"/>
                </a:solidFill>
              </a:rPr>
              <a:t>obvious</a:t>
            </a:r>
            <a:r>
              <a:rPr lang="en-US" sz="2000" dirty="0"/>
              <a:t>.</a:t>
            </a:r>
          </a:p>
        </p:txBody>
      </p:sp>
      <p:sp>
        <p:nvSpPr>
          <p:cNvPr id="7" name="TextBox 6">
            <a:extLst>
              <a:ext uri="{FF2B5EF4-FFF2-40B4-BE49-F238E27FC236}">
                <a16:creationId xmlns:a16="http://schemas.microsoft.com/office/drawing/2014/main" id="{2B14BF98-FA12-5B96-C736-3710357683F9}"/>
              </a:ext>
            </a:extLst>
          </p:cNvPr>
          <p:cNvSpPr txBox="1"/>
          <p:nvPr/>
        </p:nvSpPr>
        <p:spPr>
          <a:xfrm>
            <a:off x="4781548" y="3807137"/>
            <a:ext cx="7305675" cy="400110"/>
          </a:xfrm>
          <a:prstGeom prst="rect">
            <a:avLst/>
          </a:prstGeom>
          <a:noFill/>
        </p:spPr>
        <p:txBody>
          <a:bodyPr wrap="square" rtlCol="0">
            <a:spAutoFit/>
          </a:bodyPr>
          <a:lstStyle/>
          <a:p>
            <a:pPr algn="ctr" rtl="0"/>
            <a:r>
              <a:rPr lang="en-US" sz="2000" b="1" dirty="0"/>
              <a:t>d. </a:t>
            </a:r>
            <a:r>
              <a:rPr lang="en-US" sz="2000" u="sng" dirty="0">
                <a:solidFill>
                  <a:schemeClr val="accent2"/>
                </a:solidFill>
              </a:rPr>
              <a:t>Pointing</a:t>
            </a:r>
            <a:r>
              <a:rPr lang="en-US" sz="2000" dirty="0"/>
              <a:t> people to </a:t>
            </a:r>
            <a:r>
              <a:rPr lang="en-US" sz="2000" u="sng" dirty="0">
                <a:solidFill>
                  <a:schemeClr val="accent2"/>
                </a:solidFill>
              </a:rPr>
              <a:t>Jesus</a:t>
            </a:r>
          </a:p>
        </p:txBody>
      </p:sp>
      <p:sp>
        <p:nvSpPr>
          <p:cNvPr id="8" name="TextBox 7">
            <a:extLst>
              <a:ext uri="{FF2B5EF4-FFF2-40B4-BE49-F238E27FC236}">
                <a16:creationId xmlns:a16="http://schemas.microsoft.com/office/drawing/2014/main" id="{E0A1622C-8126-6C27-711A-0DC140ACF54B}"/>
              </a:ext>
            </a:extLst>
          </p:cNvPr>
          <p:cNvSpPr txBox="1"/>
          <p:nvPr/>
        </p:nvSpPr>
        <p:spPr>
          <a:xfrm>
            <a:off x="4781548" y="1458537"/>
            <a:ext cx="7305675" cy="461665"/>
          </a:xfrm>
          <a:prstGeom prst="rect">
            <a:avLst/>
          </a:prstGeom>
          <a:noFill/>
        </p:spPr>
        <p:txBody>
          <a:bodyPr wrap="square" rtlCol="0">
            <a:spAutoFit/>
          </a:bodyPr>
          <a:lstStyle/>
          <a:p>
            <a:pPr algn="ctr" rtl="0"/>
            <a:r>
              <a:rPr lang="en-US" sz="2400" b="1" u="sng" dirty="0"/>
              <a:t>The healing is</a:t>
            </a:r>
          </a:p>
        </p:txBody>
      </p:sp>
    </p:spTree>
    <p:extLst>
      <p:ext uri="{BB962C8B-B14F-4D97-AF65-F5344CB8AC3E}">
        <p14:creationId xmlns:p14="http://schemas.microsoft.com/office/powerpoint/2010/main" val="214399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1. The power of Jesus over </a:t>
            </a:r>
            <a:r>
              <a:rPr lang="en-US" sz="2800" b="1" u="sng" spc="150" dirty="0">
                <a:solidFill>
                  <a:schemeClr val="accent2"/>
                </a:solidFill>
                <a:latin typeface="Bookman Old Style" panose="02050604050505020204" pitchFamily="18" charset="0"/>
                <a:ea typeface="+mj-ea"/>
                <a:cs typeface="+mj-cs"/>
              </a:rPr>
              <a:t>disease</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50" y="1266599"/>
            <a:ext cx="7305675" cy="2000548"/>
          </a:xfrm>
          <a:prstGeom prst="rect">
            <a:avLst/>
          </a:prstGeom>
          <a:noFill/>
        </p:spPr>
        <p:txBody>
          <a:bodyPr wrap="square" rtlCol="0">
            <a:spAutoFit/>
          </a:bodyPr>
          <a:lstStyle/>
          <a:p>
            <a:pPr algn="ctr"/>
            <a:r>
              <a:rPr lang="en-US" sz="2400" b="1" u="sng" dirty="0"/>
              <a:t>Luke 17:18</a:t>
            </a:r>
            <a:r>
              <a:rPr lang="en-US" sz="2400" b="1" dirty="0"/>
              <a:t> </a:t>
            </a:r>
            <a:r>
              <a:rPr lang="en-US" sz="1200" i="1" dirty="0"/>
              <a:t>(ESV)</a:t>
            </a:r>
          </a:p>
          <a:p>
            <a:pPr algn="ctr"/>
            <a:r>
              <a:rPr lang="en-US" sz="2000" dirty="0"/>
              <a:t>and he fell on his face at Jesus’ feet, giving him thanks. Now he was a Samaritan. Then Jesus answered, “</a:t>
            </a:r>
            <a:r>
              <a:rPr lang="en-US" sz="2000" b="1" dirty="0"/>
              <a:t>Were not ten cleansed</a:t>
            </a:r>
            <a:r>
              <a:rPr lang="en-US" sz="2000" dirty="0"/>
              <a:t>? </a:t>
            </a:r>
            <a:r>
              <a:rPr lang="en-US" sz="2000" b="1" dirty="0"/>
              <a:t>Where are the nine</a:t>
            </a:r>
            <a:r>
              <a:rPr lang="en-US" sz="2000" dirty="0"/>
              <a:t>? Was no one found to return and </a:t>
            </a:r>
            <a:r>
              <a:rPr lang="en-US" sz="2000" b="1" dirty="0"/>
              <a:t>give praise to God </a:t>
            </a:r>
            <a:r>
              <a:rPr lang="en-US" sz="2000" dirty="0"/>
              <a:t>except this foreigner?” And he said to him, “Rise and go your way; </a:t>
            </a:r>
            <a:r>
              <a:rPr lang="en-US" sz="2000" b="1" dirty="0"/>
              <a:t>your faith has </a:t>
            </a:r>
            <a:r>
              <a:rPr lang="en-US" sz="2000" b="1" i="1" dirty="0"/>
              <a:t>made you well</a:t>
            </a:r>
            <a:r>
              <a:rPr lang="en-US" sz="2000" dirty="0"/>
              <a:t>. (</a:t>
            </a:r>
            <a:r>
              <a:rPr lang="en-US" sz="1600" b="1" i="1" dirty="0"/>
              <a:t>saved you.)”</a:t>
            </a:r>
            <a:endParaRPr lang="en-US" sz="2000" b="1" i="1" dirty="0"/>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9" name="TextBox 8">
            <a:extLst>
              <a:ext uri="{FF2B5EF4-FFF2-40B4-BE49-F238E27FC236}">
                <a16:creationId xmlns:a16="http://schemas.microsoft.com/office/drawing/2014/main" id="{B8A12DB6-4EF9-DDE9-39FA-5EF2BFA0CDA9}"/>
              </a:ext>
            </a:extLst>
          </p:cNvPr>
          <p:cNvSpPr txBox="1"/>
          <p:nvPr/>
        </p:nvSpPr>
        <p:spPr>
          <a:xfrm>
            <a:off x="4827816" y="3721327"/>
            <a:ext cx="7305675" cy="1384995"/>
          </a:xfrm>
          <a:prstGeom prst="rect">
            <a:avLst/>
          </a:prstGeom>
          <a:noFill/>
        </p:spPr>
        <p:txBody>
          <a:bodyPr wrap="square" rtlCol="0">
            <a:spAutoFit/>
          </a:bodyPr>
          <a:lstStyle/>
          <a:p>
            <a:pPr algn="ctr"/>
            <a:r>
              <a:rPr lang="en-US" sz="2400" b="1" u="sng" dirty="0"/>
              <a:t>Acts 2:22</a:t>
            </a:r>
            <a:r>
              <a:rPr lang="en-US" sz="2400" b="1" dirty="0"/>
              <a:t> </a:t>
            </a:r>
            <a:r>
              <a:rPr lang="en-US" sz="1200" i="1" dirty="0"/>
              <a:t>(ESV)</a:t>
            </a:r>
          </a:p>
          <a:p>
            <a:pPr algn="ctr" rtl="0"/>
            <a:r>
              <a:rPr lang="en-US" sz="2000" dirty="0"/>
              <a:t>“Men of Israel, hear these words: Jesus of Nazareth, a man </a:t>
            </a:r>
            <a:r>
              <a:rPr lang="en-US" sz="2000" b="1" dirty="0"/>
              <a:t>attested to you by God with mighty works and wonders and signs </a:t>
            </a:r>
            <a:r>
              <a:rPr lang="en-US" sz="2000" dirty="0"/>
              <a:t>that God did through him in your midst, as you yourselves know—</a:t>
            </a:r>
          </a:p>
        </p:txBody>
      </p:sp>
    </p:spTree>
    <p:extLst>
      <p:ext uri="{BB962C8B-B14F-4D97-AF65-F5344CB8AC3E}">
        <p14:creationId xmlns:p14="http://schemas.microsoft.com/office/powerpoint/2010/main" val="135989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1. The power of Jesus over </a:t>
            </a:r>
            <a:r>
              <a:rPr lang="en-US" sz="2800" b="1" u="sng" spc="150" dirty="0">
                <a:solidFill>
                  <a:schemeClr val="accent2"/>
                </a:solidFill>
                <a:latin typeface="Bookman Old Style" panose="02050604050505020204" pitchFamily="18" charset="0"/>
                <a:ea typeface="+mj-ea"/>
                <a:cs typeface="+mj-cs"/>
              </a:rPr>
              <a:t>disease</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50" y="1985056"/>
            <a:ext cx="7305675" cy="707886"/>
          </a:xfrm>
          <a:prstGeom prst="rect">
            <a:avLst/>
          </a:prstGeom>
          <a:noFill/>
        </p:spPr>
        <p:txBody>
          <a:bodyPr wrap="square" rtlCol="0">
            <a:spAutoFit/>
          </a:bodyPr>
          <a:lstStyle/>
          <a:p>
            <a:pPr algn="ctr" rtl="0"/>
            <a:r>
              <a:rPr lang="en-US" sz="2000" b="1" dirty="0"/>
              <a:t>vv.8-9a: </a:t>
            </a:r>
            <a:r>
              <a:rPr lang="en-US" sz="2000" dirty="0"/>
              <a:t>Jesus said to him, “Get up, take up your bed, and walk.” and at once the man was healed…</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6" name="TextBox 5">
            <a:extLst>
              <a:ext uri="{FF2B5EF4-FFF2-40B4-BE49-F238E27FC236}">
                <a16:creationId xmlns:a16="http://schemas.microsoft.com/office/drawing/2014/main" id="{36846CA4-D1D1-0B31-28BE-828A0EEB94CD}"/>
              </a:ext>
            </a:extLst>
          </p:cNvPr>
          <p:cNvSpPr txBox="1"/>
          <p:nvPr/>
        </p:nvSpPr>
        <p:spPr>
          <a:xfrm>
            <a:off x="4781548" y="3176952"/>
            <a:ext cx="7305675" cy="707886"/>
          </a:xfrm>
          <a:prstGeom prst="rect">
            <a:avLst/>
          </a:prstGeom>
          <a:noFill/>
        </p:spPr>
        <p:txBody>
          <a:bodyPr wrap="square" rtlCol="0">
            <a:spAutoFit/>
          </a:bodyPr>
          <a:lstStyle/>
          <a:p>
            <a:pPr algn="ctr"/>
            <a:r>
              <a:rPr lang="en-US" sz="2000" b="1" dirty="0"/>
              <a:t>v. 19: </a:t>
            </a:r>
            <a:r>
              <a:rPr lang="en-US" sz="2000" dirty="0"/>
              <a:t>So Jesus said to them, “Truly, truly, I say to you, the Son can do </a:t>
            </a:r>
            <a:r>
              <a:rPr lang="en-US" sz="2000" b="1" dirty="0"/>
              <a:t>nothing of his own accord</a:t>
            </a:r>
            <a:r>
              <a:rPr lang="en-US" sz="2000" dirty="0"/>
              <a:t>, but only what he sees the Father doing. </a:t>
            </a:r>
          </a:p>
        </p:txBody>
      </p:sp>
      <p:sp>
        <p:nvSpPr>
          <p:cNvPr id="7" name="TextBox 6">
            <a:extLst>
              <a:ext uri="{FF2B5EF4-FFF2-40B4-BE49-F238E27FC236}">
                <a16:creationId xmlns:a16="http://schemas.microsoft.com/office/drawing/2014/main" id="{2B14BF98-FA12-5B96-C736-3710357683F9}"/>
              </a:ext>
            </a:extLst>
          </p:cNvPr>
          <p:cNvSpPr txBox="1"/>
          <p:nvPr/>
        </p:nvSpPr>
        <p:spPr>
          <a:xfrm>
            <a:off x="4781548" y="4479868"/>
            <a:ext cx="7305675" cy="707886"/>
          </a:xfrm>
          <a:prstGeom prst="rect">
            <a:avLst/>
          </a:prstGeom>
          <a:noFill/>
        </p:spPr>
        <p:txBody>
          <a:bodyPr wrap="square" rtlCol="0">
            <a:spAutoFit/>
          </a:bodyPr>
          <a:lstStyle/>
          <a:p>
            <a:pPr algn="ctr" rtl="0"/>
            <a:r>
              <a:rPr lang="en-US" sz="2000" b="1" dirty="0"/>
              <a:t>v. 36b: the</a:t>
            </a:r>
            <a:r>
              <a:rPr lang="en-US" sz="2000" dirty="0"/>
              <a:t> very </a:t>
            </a:r>
            <a:r>
              <a:rPr lang="en-US" sz="2000" b="1" dirty="0"/>
              <a:t>works</a:t>
            </a:r>
            <a:r>
              <a:rPr lang="en-US" sz="2000" dirty="0"/>
              <a:t> that I am doing, </a:t>
            </a:r>
            <a:r>
              <a:rPr lang="en-US" sz="2000" b="1" dirty="0"/>
              <a:t>bear witness </a:t>
            </a:r>
            <a:r>
              <a:rPr lang="en-US" sz="2000" dirty="0"/>
              <a:t>about me that </a:t>
            </a:r>
            <a:r>
              <a:rPr lang="en-US" sz="2000" b="1" dirty="0"/>
              <a:t>the Father has sent me</a:t>
            </a:r>
            <a:r>
              <a:rPr lang="en-US" sz="2000" dirty="0"/>
              <a:t>.</a:t>
            </a:r>
          </a:p>
        </p:txBody>
      </p:sp>
      <p:sp>
        <p:nvSpPr>
          <p:cNvPr id="8" name="TextBox 7">
            <a:extLst>
              <a:ext uri="{FF2B5EF4-FFF2-40B4-BE49-F238E27FC236}">
                <a16:creationId xmlns:a16="http://schemas.microsoft.com/office/drawing/2014/main" id="{E0A1622C-8126-6C27-711A-0DC140ACF54B}"/>
              </a:ext>
            </a:extLst>
          </p:cNvPr>
          <p:cNvSpPr txBox="1"/>
          <p:nvPr/>
        </p:nvSpPr>
        <p:spPr>
          <a:xfrm>
            <a:off x="4781548" y="1458537"/>
            <a:ext cx="7305675" cy="461665"/>
          </a:xfrm>
          <a:prstGeom prst="rect">
            <a:avLst/>
          </a:prstGeom>
          <a:noFill/>
        </p:spPr>
        <p:txBody>
          <a:bodyPr wrap="square" rtlCol="0">
            <a:spAutoFit/>
          </a:bodyPr>
          <a:lstStyle/>
          <a:p>
            <a:pPr algn="ctr" rtl="0"/>
            <a:r>
              <a:rPr lang="en-US" sz="2400" b="1" u="sng" dirty="0"/>
              <a:t>John 5</a:t>
            </a:r>
            <a:r>
              <a:rPr lang="en-US" sz="2400" b="1" dirty="0"/>
              <a:t> </a:t>
            </a:r>
            <a:r>
              <a:rPr lang="en-US" sz="1200" b="1" i="1" dirty="0"/>
              <a:t>(ESV)</a:t>
            </a:r>
            <a:endParaRPr lang="en-US" sz="2400" b="1" i="1" dirty="0"/>
          </a:p>
        </p:txBody>
      </p:sp>
    </p:spTree>
    <p:extLst>
      <p:ext uri="{BB962C8B-B14F-4D97-AF65-F5344CB8AC3E}">
        <p14:creationId xmlns:p14="http://schemas.microsoft.com/office/powerpoint/2010/main" val="201467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1. The power of Jesus over </a:t>
            </a:r>
            <a:r>
              <a:rPr lang="en-US" sz="2800" b="1" u="sng" spc="150" dirty="0">
                <a:solidFill>
                  <a:schemeClr val="accent2"/>
                </a:solidFill>
                <a:latin typeface="Bookman Old Style" panose="02050604050505020204" pitchFamily="18" charset="0"/>
                <a:ea typeface="+mj-ea"/>
                <a:cs typeface="+mj-cs"/>
              </a:rPr>
              <a:t>disease</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48" y="2736502"/>
            <a:ext cx="7305675" cy="1384995"/>
          </a:xfrm>
          <a:prstGeom prst="rect">
            <a:avLst/>
          </a:prstGeom>
          <a:noFill/>
        </p:spPr>
        <p:txBody>
          <a:bodyPr wrap="square" rtlCol="0">
            <a:spAutoFit/>
          </a:bodyPr>
          <a:lstStyle/>
          <a:p>
            <a:pPr algn="ctr"/>
            <a:r>
              <a:rPr lang="en-US" sz="2400" b="1" u="sng" dirty="0"/>
              <a:t>Luke 9:1-2</a:t>
            </a:r>
            <a:r>
              <a:rPr lang="en-US" sz="2400" b="1" dirty="0"/>
              <a:t> </a:t>
            </a:r>
            <a:r>
              <a:rPr lang="en-US" sz="1200" b="1" i="1" dirty="0"/>
              <a:t>(ESV)</a:t>
            </a:r>
          </a:p>
          <a:p>
            <a:pPr algn="ctr"/>
            <a:r>
              <a:rPr lang="en-US" sz="2000" dirty="0"/>
              <a:t>And he called </a:t>
            </a:r>
            <a:r>
              <a:rPr lang="en-US" sz="2000" b="1" dirty="0"/>
              <a:t>the twelve </a:t>
            </a:r>
            <a:r>
              <a:rPr lang="en-US" sz="2000" dirty="0"/>
              <a:t>together and </a:t>
            </a:r>
            <a:r>
              <a:rPr lang="en-US" sz="2000" b="1" dirty="0"/>
              <a:t>gave them power and authority over all demons and to cure diseases</a:t>
            </a:r>
            <a:r>
              <a:rPr lang="en-US" sz="2000" dirty="0"/>
              <a:t>, and he sent them out to proclaim the kingdom of God and </a:t>
            </a:r>
            <a:r>
              <a:rPr lang="en-US" sz="2000" b="1" dirty="0"/>
              <a:t>to heal</a:t>
            </a:r>
            <a:r>
              <a:rPr lang="en-US" sz="2000" dirty="0"/>
              <a:t>.</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Tree>
    <p:extLst>
      <p:ext uri="{BB962C8B-B14F-4D97-AF65-F5344CB8AC3E}">
        <p14:creationId xmlns:p14="http://schemas.microsoft.com/office/powerpoint/2010/main" val="388363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666750"/>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1. The power of Jesus over </a:t>
            </a:r>
            <a:r>
              <a:rPr lang="en-US" sz="2800" b="1" u="sng" spc="150" dirty="0">
                <a:solidFill>
                  <a:schemeClr val="accent2"/>
                </a:solidFill>
                <a:latin typeface="Bookman Old Style" panose="02050604050505020204" pitchFamily="18" charset="0"/>
                <a:ea typeface="+mj-ea"/>
                <a:cs typeface="+mj-cs"/>
              </a:rPr>
              <a:t>disease</a:t>
            </a:r>
            <a:endParaRPr lang="en-US" sz="2000" b="1" i="1" u="sng" spc="150"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6254B1B9-7C03-A9BD-CA53-57A306CA7883}"/>
              </a:ext>
            </a:extLst>
          </p:cNvPr>
          <p:cNvSpPr txBox="1"/>
          <p:nvPr/>
        </p:nvSpPr>
        <p:spPr>
          <a:xfrm>
            <a:off x="4781548" y="2736502"/>
            <a:ext cx="7305675" cy="1384995"/>
          </a:xfrm>
          <a:prstGeom prst="rect">
            <a:avLst/>
          </a:prstGeom>
          <a:noFill/>
        </p:spPr>
        <p:txBody>
          <a:bodyPr wrap="square" rtlCol="0">
            <a:spAutoFit/>
          </a:bodyPr>
          <a:lstStyle/>
          <a:p>
            <a:pPr algn="ctr"/>
            <a:r>
              <a:rPr lang="en-US" sz="2400" b="1" u="sng" dirty="0"/>
              <a:t>Ephesians 2:19b-20</a:t>
            </a:r>
            <a:r>
              <a:rPr lang="en-US" sz="2400" b="1" dirty="0"/>
              <a:t> </a:t>
            </a:r>
            <a:r>
              <a:rPr lang="en-US" sz="1200" b="1" i="1" dirty="0"/>
              <a:t>(ESV)</a:t>
            </a:r>
          </a:p>
          <a:p>
            <a:pPr algn="ctr" rtl="0"/>
            <a:r>
              <a:rPr lang="en-US" sz="2000" dirty="0"/>
              <a:t>…you are fellow citizens with the saints and members of the household of God, built on </a:t>
            </a:r>
            <a:r>
              <a:rPr lang="en-US" sz="2000" b="1" u="sng" dirty="0"/>
              <a:t>the</a:t>
            </a:r>
            <a:r>
              <a:rPr lang="en-US" sz="2000" u="sng" dirty="0"/>
              <a:t> </a:t>
            </a:r>
            <a:r>
              <a:rPr lang="en-US" sz="2000" b="1" u="sng" dirty="0"/>
              <a:t>foundation </a:t>
            </a:r>
            <a:r>
              <a:rPr lang="en-US" sz="2000" b="1" dirty="0"/>
              <a:t>of the apostles and prophets, Christ Jesus himself being the cornerstone</a:t>
            </a:r>
            <a:r>
              <a:rPr lang="en-US" sz="2000" dirty="0"/>
              <a:t>,</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Tree>
    <p:extLst>
      <p:ext uri="{BB962C8B-B14F-4D97-AF65-F5344CB8AC3E}">
        <p14:creationId xmlns:p14="http://schemas.microsoft.com/office/powerpoint/2010/main" val="2731878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6404</TotalTime>
  <Words>1058</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Decker, Rich Lee</cp:lastModifiedBy>
  <cp:revision>133</cp:revision>
  <dcterms:created xsi:type="dcterms:W3CDTF">2022-07-07T17:16:49Z</dcterms:created>
  <dcterms:modified xsi:type="dcterms:W3CDTF">2023-01-15T15:01:21Z</dcterms:modified>
</cp:coreProperties>
</file>