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sldIdLst>
    <p:sldId id="262" r:id="rId2"/>
    <p:sldId id="324" r:id="rId3"/>
    <p:sldId id="332" r:id="rId4"/>
    <p:sldId id="331" r:id="rId5"/>
    <p:sldId id="333" r:id="rId6"/>
    <p:sldId id="334" r:id="rId7"/>
    <p:sldId id="335" r:id="rId8"/>
    <p:sldId id="336" r:id="rId9"/>
    <p:sldId id="337" r:id="rId10"/>
    <p:sldId id="338" r:id="rId11"/>
    <p:sldId id="339" r:id="rId12"/>
    <p:sldId id="347" r:id="rId13"/>
    <p:sldId id="340" r:id="rId14"/>
    <p:sldId id="341" r:id="rId15"/>
    <p:sldId id="342" r:id="rId16"/>
    <p:sldId id="343" r:id="rId17"/>
    <p:sldId id="344" r:id="rId18"/>
    <p:sldId id="345" r:id="rId19"/>
    <p:sldId id="3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32" autoAdjust="0"/>
    <p:restoredTop sz="94660"/>
  </p:normalViewPr>
  <p:slideViewPr>
    <p:cSldViewPr snapToGrid="0">
      <p:cViewPr>
        <p:scale>
          <a:sx n="70" d="100"/>
          <a:sy n="70" d="100"/>
        </p:scale>
        <p:origin x="144" y="6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BB15B-D307-BF4C-D394-811306534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4B8CC-8EBB-C99E-FF99-9A4CEB6076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F8192-7385-1A23-473D-6FF945B3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41623-A064-4BED-B073-BA4D61433402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102F9-FA4B-914D-2260-2C35E4B6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70784-E221-C67B-6949-F5543E9B2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5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5EC08-ECB7-8D10-7976-3E802E57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C988D-DAA2-B679-9C98-2F0BA4269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E2625-5235-943A-12FA-C1956E1E6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61D34-E702-5E76-1678-608AA842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4C5B5-6C21-C397-5291-F4BA9518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9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307BD3-A7B2-7B4B-29B6-9E55D74C8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CD0F7-41E3-50F3-9F06-4A0FD371A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71AB6-1EBA-0F5C-F08A-0DBD54FDD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02AB-6034-4B88-BC5A-7C17CB0EF809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E9ED2-42CE-A581-C988-0360B2B3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96A96-F343-2269-3B5E-AE9D7CA5F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537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9D46-A82A-DBCE-0752-1ED04C1B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0EFD0-9531-65DC-E748-B07238607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4B9F1-EDFD-F3B5-AACC-409373CE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63585-C6D3-EDB5-E50A-8923F2A30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92E3C-7BA7-64B8-1E22-A1913459D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0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DE49-C3A0-86E0-CA87-86F9E951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ECDEF-D2AC-EB7E-E55D-80D55B073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82360-6B8B-3576-EF20-F18138CD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EB70D-CD01-44DA-83B3-8FEB3383D307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3C7B1-2102-9EBC-287B-A1E6D8A0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CB4E4-63E5-792C-CC8D-AD517343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0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1FFE-DEE9-1FB0-B43A-555E1C93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44E99-868E-BFE3-6472-C2D82F802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CA6F46-E475-045D-664C-070B2C0F5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CF464-A92B-1FCA-8B48-4509C632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CDAA2-F7F3-6DFF-F782-58E7C68D6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BA351-DE38-0583-84F9-82B482DC1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6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B977-6A87-09FA-6528-98A30982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EE8814-557F-ECFD-88EC-10703EEA7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361E8-4399-E802-9F63-4924092F5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2A6C3-8D02-A155-2103-BB6243230D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370178-3D67-55DF-6034-64BBA2579C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09F00-4567-234D-C789-5411AB8D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8962EA-7F4A-2E4F-2485-3CF47338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5ACEE5-2092-0F8F-42E6-CD795A02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5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0AB7-0456-646C-4A9E-AE829502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6D9C2D-A014-C815-0FC9-2AFE8564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6E2C1-0DEE-B1F8-D90B-ACCAD4F2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1FE09-355A-5A81-6A7C-EC208C1B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4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B28AF4-FBC2-AF5C-7648-0CFB6B03D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E9760-494D-C2AB-5511-4B44A4FA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EA789-7B1B-F476-205B-5CDE7743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9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167C-08E9-36E8-95C8-C61904B2A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75027-AE84-F9AB-A14F-A70DE14E0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F4E64-1028-874D-11FF-E340BAB4D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ABDE0-6347-5709-76F0-FA906C6E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D0D6-7A82-473E-879B-C6ECD6CCCFEC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3E0C-039E-16E4-0408-7A545928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C52BF-7714-5202-FFFC-0C09A046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51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01D4D-9318-7E67-FF3A-154B51F1E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00BE3-ADD1-BF74-BD21-5634A6BFC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E25AF-FBC2-3984-82AC-855743F8A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F4706-6E3E-BF49-F819-007EDC702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05E03-BC17-41A7-854C-DFAB672737DC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0C55E-4FD5-BE60-A949-6D275A06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B98EA-E6E1-CD3C-98F0-5541EECA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8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D174B-F7A8-1159-77B9-B395DD5A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6FF02-90A4-B14C-A7A3-186887CAE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152F8-65DA-3F1C-3BFD-3CEC76A8D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08324-A84C-4A45-93B6-78D079CCE772}" type="datetime1">
              <a:rPr lang="en-US" smtClean="0"/>
              <a:t>7/8/2023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F40F4-67A9-F4C1-15A0-D14583415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DF2A7-D789-FD89-C7B8-ED17A4661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5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D98E05-015C-9C0A-6AD5-FDC1B87C8BEB}"/>
              </a:ext>
            </a:extLst>
          </p:cNvPr>
          <p:cNvSpPr txBox="1"/>
          <p:nvPr/>
        </p:nvSpPr>
        <p:spPr>
          <a:xfrm>
            <a:off x="7140102" y="2173057"/>
            <a:ext cx="5051898" cy="1743075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i="1" spc="150" dirty="0">
                <a:latin typeface="Bookman Old Style" panose="02050604050505020204" pitchFamily="18" charset="0"/>
                <a:ea typeface="+mj-ea"/>
                <a:cs typeface="+mj-cs"/>
              </a:rPr>
              <a:t>The Second Missionary Journey: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spc="150" dirty="0">
                <a:latin typeface="Bookman Old Style" panose="02050604050505020204" pitchFamily="18" charset="0"/>
                <a:ea typeface="+mj-ea"/>
                <a:cs typeface="+mj-cs"/>
              </a:rPr>
              <a:t>“Gospel Freedom for All”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b="1" i="1" spc="150" dirty="0">
                <a:latin typeface="Bookman Old Style" panose="02050604050505020204" pitchFamily="18" charset="0"/>
                <a:ea typeface="+mj-ea"/>
                <a:cs typeface="+mj-cs"/>
              </a:rPr>
              <a:t>(Part 3)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i="1" spc="150" dirty="0">
                <a:latin typeface="+mj-lt"/>
                <a:ea typeface="+mj-ea"/>
                <a:cs typeface="+mj-cs"/>
              </a:rPr>
              <a:t>Acts 16:19-25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B13D8-1E80-B25A-8498-841487ADA961}"/>
              </a:ext>
            </a:extLst>
          </p:cNvPr>
          <p:cNvSpPr txBox="1"/>
          <p:nvPr/>
        </p:nvSpPr>
        <p:spPr>
          <a:xfrm>
            <a:off x="7140102" y="5491841"/>
            <a:ext cx="5051898" cy="768811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b="1" spc="150" dirty="0">
                <a:latin typeface="Bookman Old Style" panose="02050604050505020204" pitchFamily="18" charset="0"/>
                <a:ea typeface="+mj-ea"/>
                <a:cs typeface="+mj-cs"/>
              </a:rPr>
              <a:t>“Be my witnesses in Jerusalem and in all Judea and Samaria, and to the ends of the earth” </a:t>
            </a:r>
          </a:p>
          <a:p>
            <a:pPr algn="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" b="1" i="1" spc="150" dirty="0">
                <a:latin typeface="Bookman Old Style" panose="02050604050505020204" pitchFamily="18" charset="0"/>
                <a:ea typeface="+mj-ea"/>
                <a:cs typeface="+mj-cs"/>
              </a:rPr>
              <a:t>– Acts 1:8 (ESV)</a:t>
            </a:r>
            <a:endParaRPr lang="en-US" sz="1000" b="1" i="1" spc="15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2AD6B732-6966-F848-9ECA-AD1AC9782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1" y="597348"/>
            <a:ext cx="6965270" cy="56633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AA78F3-B47E-8D07-2758-07FA3E411A3B}"/>
              </a:ext>
            </a:extLst>
          </p:cNvPr>
          <p:cNvSpPr/>
          <p:nvPr/>
        </p:nvSpPr>
        <p:spPr>
          <a:xfrm>
            <a:off x="1062990" y="948690"/>
            <a:ext cx="468630" cy="354330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CBC90A-759B-1F67-11CC-FA6D0660D70A}"/>
              </a:ext>
            </a:extLst>
          </p:cNvPr>
          <p:cNvSpPr/>
          <p:nvPr/>
        </p:nvSpPr>
        <p:spPr>
          <a:xfrm>
            <a:off x="5599288" y="3245557"/>
            <a:ext cx="338667" cy="275730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250542-6921-F96F-A0F5-4F297E3A5F40}"/>
              </a:ext>
            </a:extLst>
          </p:cNvPr>
          <p:cNvSpPr/>
          <p:nvPr/>
        </p:nvSpPr>
        <p:spPr>
          <a:xfrm>
            <a:off x="5802489" y="3612443"/>
            <a:ext cx="551190" cy="158046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EEFDD6-F91A-8511-6438-A94C4AB15511}"/>
              </a:ext>
            </a:extLst>
          </p:cNvPr>
          <p:cNvSpPr/>
          <p:nvPr/>
        </p:nvSpPr>
        <p:spPr>
          <a:xfrm>
            <a:off x="5599288" y="6013568"/>
            <a:ext cx="496711" cy="275730"/>
          </a:xfrm>
          <a:prstGeom prst="round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The city’s downhill response to God’s evident power.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B. </a:t>
            </a:r>
            <a:r>
              <a:rPr lang="en-US" sz="2400" dirty="0"/>
              <a:t>The city crowd becomes an irrational </a:t>
            </a:r>
            <a:r>
              <a:rPr lang="en-US" sz="2400" u="sng" dirty="0">
                <a:solidFill>
                  <a:schemeClr val="accent2"/>
                </a:solidFill>
              </a:rPr>
              <a:t>mob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16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The city’s downhill response to God’s evident power.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C. </a:t>
            </a:r>
            <a:r>
              <a:rPr lang="en-US" sz="2400" dirty="0"/>
              <a:t>The magistrates judge </a:t>
            </a:r>
            <a:r>
              <a:rPr lang="en-US" sz="2400" u="sng" dirty="0">
                <a:solidFill>
                  <a:schemeClr val="accent2"/>
                </a:solidFill>
              </a:rPr>
              <a:t>rashly</a:t>
            </a:r>
            <a:r>
              <a:rPr lang="en-US" sz="2400" dirty="0"/>
              <a:t>, </a:t>
            </a:r>
            <a:r>
              <a:rPr lang="en-US" sz="2400" u="sng" dirty="0">
                <a:solidFill>
                  <a:schemeClr val="accent2"/>
                </a:solidFill>
              </a:rPr>
              <a:t>wrongly</a:t>
            </a:r>
            <a:r>
              <a:rPr lang="en-US" sz="2400" dirty="0"/>
              <a:t>, and </a:t>
            </a:r>
            <a:r>
              <a:rPr lang="en-US" sz="2400" u="sng" dirty="0">
                <a:solidFill>
                  <a:schemeClr val="accent2"/>
                </a:solidFill>
              </a:rPr>
              <a:t>harshly</a:t>
            </a:r>
            <a:r>
              <a:rPr lang="en-US" sz="24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2693E-6252-10AC-96AC-A9936F867FC7}"/>
              </a:ext>
            </a:extLst>
          </p:cNvPr>
          <p:cNvSpPr txBox="1"/>
          <p:nvPr/>
        </p:nvSpPr>
        <p:spPr>
          <a:xfrm>
            <a:off x="327546" y="2047164"/>
            <a:ext cx="4217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 Corinthians 11:24 </a:t>
            </a:r>
            <a:r>
              <a:rPr lang="en-US" sz="1200" dirty="0"/>
              <a:t>(ESV)</a:t>
            </a:r>
          </a:p>
          <a:p>
            <a:pPr algn="ctr"/>
            <a:r>
              <a:rPr lang="en-US" dirty="0"/>
              <a:t> Five times I received at the hands of the Jews the forty lashes less one.</a:t>
            </a:r>
          </a:p>
        </p:txBody>
      </p:sp>
      <p:pic>
        <p:nvPicPr>
          <p:cNvPr id="6" name="Picture 5" descr="A grey metal axe with a column&#10;&#10;Description automatically generated">
            <a:extLst>
              <a:ext uri="{FF2B5EF4-FFF2-40B4-BE49-F238E27FC236}">
                <a16:creationId xmlns:a16="http://schemas.microsoft.com/office/drawing/2014/main" id="{97D67F1D-E8E4-942D-BDF0-0D087223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18" y="1981199"/>
            <a:ext cx="1697548" cy="4282609"/>
          </a:xfrm>
          <a:prstGeom prst="rect">
            <a:avLst/>
          </a:prstGeom>
        </p:spPr>
      </p:pic>
      <p:pic>
        <p:nvPicPr>
          <p:cNvPr id="8" name="Picture 7" descr="A piece of rock on display&#10;&#10;Description automatically generated">
            <a:extLst>
              <a:ext uri="{FF2B5EF4-FFF2-40B4-BE49-F238E27FC236}">
                <a16:creationId xmlns:a16="http://schemas.microsoft.com/office/drawing/2014/main" id="{18673090-C022-D184-C261-9E72FDFBA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19" y="1981200"/>
            <a:ext cx="3031224" cy="425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8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The city’s downhill response to God’s evident power.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C. </a:t>
            </a:r>
            <a:r>
              <a:rPr lang="en-US" sz="2400" dirty="0"/>
              <a:t>The magistrates judge </a:t>
            </a:r>
            <a:r>
              <a:rPr lang="en-US" sz="2400" u="sng" dirty="0">
                <a:solidFill>
                  <a:schemeClr val="accent2"/>
                </a:solidFill>
              </a:rPr>
              <a:t>rashly</a:t>
            </a:r>
            <a:r>
              <a:rPr lang="en-US" sz="2400" dirty="0"/>
              <a:t>, </a:t>
            </a:r>
            <a:r>
              <a:rPr lang="en-US" sz="2400" u="sng" dirty="0">
                <a:solidFill>
                  <a:schemeClr val="accent2"/>
                </a:solidFill>
              </a:rPr>
              <a:t>wrongly</a:t>
            </a:r>
            <a:r>
              <a:rPr lang="en-US" sz="2400" dirty="0"/>
              <a:t>, and </a:t>
            </a:r>
            <a:r>
              <a:rPr lang="en-US" sz="2400" u="sng" dirty="0">
                <a:solidFill>
                  <a:schemeClr val="accent2"/>
                </a:solidFill>
              </a:rPr>
              <a:t>harshly</a:t>
            </a:r>
            <a:r>
              <a:rPr lang="en-US" sz="24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2693E-6252-10AC-96AC-A9936F867FC7}"/>
              </a:ext>
            </a:extLst>
          </p:cNvPr>
          <p:cNvSpPr txBox="1"/>
          <p:nvPr/>
        </p:nvSpPr>
        <p:spPr>
          <a:xfrm>
            <a:off x="327546" y="2047164"/>
            <a:ext cx="4217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 Corinthians 11:24 </a:t>
            </a:r>
            <a:r>
              <a:rPr lang="en-US" sz="1200" dirty="0"/>
              <a:t>(ESV)</a:t>
            </a:r>
          </a:p>
          <a:p>
            <a:pPr algn="ctr"/>
            <a:r>
              <a:rPr lang="en-US" dirty="0"/>
              <a:t> Five times I received at the hands of the Jews the forty lashes less one.</a:t>
            </a:r>
          </a:p>
        </p:txBody>
      </p:sp>
      <p:pic>
        <p:nvPicPr>
          <p:cNvPr id="7" name="Picture 6" descr="A blue circle with white text and a red and white shield with a red and white flag and a red and white star and a red and white flag with a white text and a red and white&#10;&#10;Description automatically generated">
            <a:extLst>
              <a:ext uri="{FF2B5EF4-FFF2-40B4-BE49-F238E27FC236}">
                <a16:creationId xmlns:a16="http://schemas.microsoft.com/office/drawing/2014/main" id="{B6EF1CCC-1EE4-971D-7E3E-1B52614B9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81" y="2970322"/>
            <a:ext cx="3364457" cy="3364457"/>
          </a:xfrm>
          <a:prstGeom prst="rect">
            <a:avLst/>
          </a:prstGeom>
        </p:spPr>
      </p:pic>
      <p:pic>
        <p:nvPicPr>
          <p:cNvPr id="10" name="Picture 9" descr="A statue of a person holding a cane&#10;&#10;Description automatically generated">
            <a:extLst>
              <a:ext uri="{FF2B5EF4-FFF2-40B4-BE49-F238E27FC236}">
                <a16:creationId xmlns:a16="http://schemas.microsoft.com/office/drawing/2014/main" id="{8EC53312-304B-E7CE-141B-4171C6A43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938" y="1405790"/>
            <a:ext cx="3607055" cy="480394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B0C31A2-DE20-53EC-4504-AB57F88A85E8}"/>
              </a:ext>
            </a:extLst>
          </p:cNvPr>
          <p:cNvSpPr/>
          <p:nvPr/>
        </p:nvSpPr>
        <p:spPr>
          <a:xfrm>
            <a:off x="4844955" y="5286401"/>
            <a:ext cx="1624084" cy="1414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4AA5A8-99A1-5846-A399-74F2DD1976BD}"/>
              </a:ext>
            </a:extLst>
          </p:cNvPr>
          <p:cNvSpPr/>
          <p:nvPr/>
        </p:nvSpPr>
        <p:spPr>
          <a:xfrm>
            <a:off x="9730854" y="3098042"/>
            <a:ext cx="1191618" cy="2756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The city’s downhill response to God’s evident power.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C. </a:t>
            </a:r>
            <a:r>
              <a:rPr lang="en-US" sz="2400" dirty="0"/>
              <a:t>The magistrates judge </a:t>
            </a:r>
            <a:r>
              <a:rPr lang="en-US" sz="2400" u="sng" dirty="0">
                <a:solidFill>
                  <a:schemeClr val="accent2"/>
                </a:solidFill>
              </a:rPr>
              <a:t>rashly</a:t>
            </a:r>
            <a:r>
              <a:rPr lang="en-US" sz="2400" dirty="0"/>
              <a:t>, </a:t>
            </a:r>
            <a:r>
              <a:rPr lang="en-US" sz="2400" u="sng" dirty="0">
                <a:solidFill>
                  <a:schemeClr val="accent2"/>
                </a:solidFill>
              </a:rPr>
              <a:t>wrongly</a:t>
            </a:r>
            <a:r>
              <a:rPr lang="en-US" sz="2400" dirty="0"/>
              <a:t>, and </a:t>
            </a:r>
            <a:r>
              <a:rPr lang="en-US" sz="2400" u="sng" dirty="0">
                <a:solidFill>
                  <a:schemeClr val="accent2"/>
                </a:solidFill>
              </a:rPr>
              <a:t>harshly</a:t>
            </a:r>
            <a:r>
              <a:rPr lang="en-US" sz="24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2693E-6252-10AC-96AC-A9936F867FC7}"/>
              </a:ext>
            </a:extLst>
          </p:cNvPr>
          <p:cNvSpPr txBox="1"/>
          <p:nvPr/>
        </p:nvSpPr>
        <p:spPr>
          <a:xfrm>
            <a:off x="327546" y="2047164"/>
            <a:ext cx="4217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 Corinthians 11:24 </a:t>
            </a:r>
            <a:r>
              <a:rPr lang="en-US" sz="1200" dirty="0"/>
              <a:t>(ESV)</a:t>
            </a:r>
          </a:p>
          <a:p>
            <a:pPr algn="ctr"/>
            <a:r>
              <a:rPr lang="en-US" dirty="0"/>
              <a:t> Five times I received at the hands of the Jews the forty lashes less 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C3612-D272-FAC9-3EC2-DF8EAA601E29}"/>
              </a:ext>
            </a:extLst>
          </p:cNvPr>
          <p:cNvSpPr txBox="1"/>
          <p:nvPr/>
        </p:nvSpPr>
        <p:spPr>
          <a:xfrm>
            <a:off x="3179928" y="3432607"/>
            <a:ext cx="4437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 Corinthians 11:25 </a:t>
            </a:r>
            <a:r>
              <a:rPr lang="en-US" sz="1200" dirty="0"/>
              <a:t>(ESV)</a:t>
            </a:r>
          </a:p>
          <a:p>
            <a:pPr algn="ctr"/>
            <a:r>
              <a:rPr lang="en-US" dirty="0">
                <a:highlight>
                  <a:srgbClr val="FFFF00"/>
                </a:highlight>
              </a:rPr>
              <a:t>Three times I was beaten with rods</a:t>
            </a:r>
            <a:r>
              <a:rPr lang="en-US" dirty="0"/>
              <a:t>. Once I was stoned. Three times I was shipwrecked; a night and a day I was adrift at sea;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D69086-425C-DB69-4364-B97ED8CCD4DA}"/>
              </a:ext>
            </a:extLst>
          </p:cNvPr>
          <p:cNvSpPr txBox="1"/>
          <p:nvPr/>
        </p:nvSpPr>
        <p:spPr>
          <a:xfrm>
            <a:off x="7219666" y="4819934"/>
            <a:ext cx="4437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 Corinthians 11:23 </a:t>
            </a:r>
            <a:r>
              <a:rPr lang="en-US" sz="1200" dirty="0"/>
              <a:t>(ESV)</a:t>
            </a:r>
          </a:p>
          <a:p>
            <a:pPr algn="ctr"/>
            <a:r>
              <a:rPr lang="en-US" dirty="0"/>
              <a:t>Are they servants of Christ? I am a better one—I am talking like a madman—with far greater labors, far more imprisonments, </a:t>
            </a:r>
            <a:r>
              <a:rPr lang="en-US" dirty="0">
                <a:highlight>
                  <a:srgbClr val="FFFF00"/>
                </a:highlight>
              </a:rPr>
              <a:t>with countless beatings, and often near death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299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one wall with pillars and pillars&#10;&#10;Description automatically generated">
            <a:extLst>
              <a:ext uri="{FF2B5EF4-FFF2-40B4-BE49-F238E27FC236}">
                <a16:creationId xmlns:a16="http://schemas.microsoft.com/office/drawing/2014/main" id="{6C420CB5-4620-A1C2-5344-C3DE041CE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7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6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drawing of a person lying on the ground&#10;&#10;Description automatically generated">
            <a:extLst>
              <a:ext uri="{FF2B5EF4-FFF2-40B4-BE49-F238E27FC236}">
                <a16:creationId xmlns:a16="http://schemas.microsoft.com/office/drawing/2014/main" id="{FC1BF64E-4694-633B-F95E-809F0D472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52" y="3806896"/>
            <a:ext cx="5419248" cy="2574143"/>
          </a:xfrm>
          <a:prstGeom prst="rect">
            <a:avLst/>
          </a:prstGeom>
        </p:spPr>
      </p:pic>
      <p:pic>
        <p:nvPicPr>
          <p:cNvPr id="5" name="Picture 4" descr="A drawing of a row of circles&#10;&#10;Description automatically generated">
            <a:extLst>
              <a:ext uri="{FF2B5EF4-FFF2-40B4-BE49-F238E27FC236}">
                <a16:creationId xmlns:a16="http://schemas.microsoft.com/office/drawing/2014/main" id="{341153B7-3F57-DC26-07B7-7CD8FC1AB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31" y="1241355"/>
            <a:ext cx="5655469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4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Paul and Silas’ </a:t>
            </a:r>
            <a:r>
              <a:rPr lang="en-US" sz="2800" u="sng" dirty="0">
                <a:solidFill>
                  <a:schemeClr val="accent2"/>
                </a:solidFill>
              </a:rPr>
              <a:t>upwards</a:t>
            </a:r>
            <a:r>
              <a:rPr lang="en-US" sz="2800" dirty="0"/>
              <a:t> response to imprisonment.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A. </a:t>
            </a:r>
            <a:r>
              <a:rPr lang="en-US" sz="2400" dirty="0"/>
              <a:t>They didn’t get </a:t>
            </a:r>
            <a:r>
              <a:rPr lang="en-US" sz="2400" u="sng" dirty="0">
                <a:solidFill>
                  <a:schemeClr val="accent2"/>
                </a:solidFill>
              </a:rPr>
              <a:t>angry</a:t>
            </a:r>
            <a:r>
              <a:rPr lang="en-US" sz="2400" dirty="0"/>
              <a:t> or </a:t>
            </a:r>
            <a:r>
              <a:rPr lang="en-US" sz="2400" u="sng" dirty="0">
                <a:solidFill>
                  <a:schemeClr val="accent2"/>
                </a:solidFill>
              </a:rPr>
              <a:t>blame</a:t>
            </a:r>
            <a:r>
              <a:rPr lang="en-US" sz="2400" dirty="0"/>
              <a:t> God.</a:t>
            </a:r>
          </a:p>
        </p:txBody>
      </p:sp>
    </p:spTree>
    <p:extLst>
      <p:ext uri="{BB962C8B-B14F-4D97-AF65-F5344CB8AC3E}">
        <p14:creationId xmlns:p14="http://schemas.microsoft.com/office/powerpoint/2010/main" val="120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Paul and Silas’ upwards response to imprisonment.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B. </a:t>
            </a:r>
            <a:r>
              <a:rPr lang="en-US" sz="2400" dirty="0"/>
              <a:t>They </a:t>
            </a:r>
            <a:r>
              <a:rPr lang="en-US" sz="2400" u="sng" dirty="0">
                <a:solidFill>
                  <a:schemeClr val="accent2"/>
                </a:solidFill>
              </a:rPr>
              <a:t>prayed</a:t>
            </a:r>
            <a:r>
              <a:rPr lang="en-US" sz="2400" dirty="0"/>
              <a:t> and </a:t>
            </a:r>
            <a:r>
              <a:rPr lang="en-US" sz="2400" u="sng" dirty="0">
                <a:solidFill>
                  <a:schemeClr val="accent2"/>
                </a:solidFill>
              </a:rPr>
              <a:t>sang</a:t>
            </a:r>
            <a:r>
              <a:rPr lang="en-US" sz="2400" dirty="0"/>
              <a:t> hymns to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6212A-9EFC-DE44-DC76-2F9D682FA156}"/>
              </a:ext>
            </a:extLst>
          </p:cNvPr>
          <p:cNvSpPr txBox="1"/>
          <p:nvPr/>
        </p:nvSpPr>
        <p:spPr>
          <a:xfrm>
            <a:off x="1798780" y="1946015"/>
            <a:ext cx="8594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Romans 8:28-29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And we know that for those who love God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all things work together for good, for those who are called according to his purpose</a:t>
            </a:r>
            <a:r>
              <a:rPr lang="en-US" dirty="0">
                <a:solidFill>
                  <a:prstClr val="black"/>
                </a:solidFill>
              </a:rPr>
              <a:t>. For those whom he foreknew he also predestined to be conformed to the image of his Son, in order that he might be the firstborn among many brothers.</a:t>
            </a:r>
          </a:p>
        </p:txBody>
      </p:sp>
    </p:spTree>
    <p:extLst>
      <p:ext uri="{BB962C8B-B14F-4D97-AF65-F5344CB8AC3E}">
        <p14:creationId xmlns:p14="http://schemas.microsoft.com/office/powerpoint/2010/main" val="6453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Paul and Silas’ upwards response to imprisonment.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B. </a:t>
            </a:r>
            <a:r>
              <a:rPr lang="en-US" sz="2400" dirty="0"/>
              <a:t>They </a:t>
            </a:r>
            <a:r>
              <a:rPr lang="en-US" sz="2400" u="sng" dirty="0">
                <a:solidFill>
                  <a:schemeClr val="accent2"/>
                </a:solidFill>
              </a:rPr>
              <a:t>prayed</a:t>
            </a:r>
            <a:r>
              <a:rPr lang="en-US" sz="2400" dirty="0"/>
              <a:t> and </a:t>
            </a:r>
            <a:r>
              <a:rPr lang="en-US" sz="2400" u="sng" dirty="0">
                <a:solidFill>
                  <a:schemeClr val="accent2"/>
                </a:solidFill>
              </a:rPr>
              <a:t>sang</a:t>
            </a:r>
            <a:r>
              <a:rPr lang="en-US" sz="2400" dirty="0"/>
              <a:t> hymns to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6212A-9EFC-DE44-DC76-2F9D682FA156}"/>
              </a:ext>
            </a:extLst>
          </p:cNvPr>
          <p:cNvSpPr txBox="1"/>
          <p:nvPr/>
        </p:nvSpPr>
        <p:spPr>
          <a:xfrm>
            <a:off x="2271903" y="2542570"/>
            <a:ext cx="4956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Ephesians 5:18b-19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Be filled with the Spirit, </a:t>
            </a:r>
            <a:r>
              <a:rPr lang="en-US" dirty="0">
                <a:solidFill>
                  <a:prstClr val="black"/>
                </a:solidFill>
              </a:rPr>
              <a:t>addressing one another in psalms and hymns and spiritual songs, singing and making melody to the Lord with your heart,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F88D8-DB3A-92B9-2C10-DF14B5F3A94F}"/>
              </a:ext>
            </a:extLst>
          </p:cNvPr>
          <p:cNvSpPr txBox="1"/>
          <p:nvPr/>
        </p:nvSpPr>
        <p:spPr>
          <a:xfrm>
            <a:off x="4649337" y="4099916"/>
            <a:ext cx="49568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Colossians 3:16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Let the word of Christ dwell in you richly</a:t>
            </a:r>
            <a:r>
              <a:rPr lang="en-US" dirty="0">
                <a:solidFill>
                  <a:prstClr val="black"/>
                </a:solidFill>
              </a:rPr>
              <a:t>, teaching and admonishing one another in all wisdom, singing psalms and hymns and spiritual songs, with thankfulness in your hearts to God.</a:t>
            </a:r>
          </a:p>
        </p:txBody>
      </p:sp>
    </p:spTree>
    <p:extLst>
      <p:ext uri="{BB962C8B-B14F-4D97-AF65-F5344CB8AC3E}">
        <p14:creationId xmlns:p14="http://schemas.microsoft.com/office/powerpoint/2010/main" val="22970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Paul and Silas’ upwards response to imprisonment.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C. </a:t>
            </a:r>
            <a:r>
              <a:rPr lang="en-US" sz="2400" dirty="0"/>
              <a:t>This was a </a:t>
            </a:r>
            <a:r>
              <a:rPr lang="en-US" sz="2400" u="sng" dirty="0">
                <a:solidFill>
                  <a:schemeClr val="accent2"/>
                </a:solidFill>
              </a:rPr>
              <a:t>witness</a:t>
            </a:r>
            <a:r>
              <a:rPr lang="en-US" sz="2400" dirty="0"/>
              <a:t> to all who </a:t>
            </a:r>
            <a:r>
              <a:rPr lang="en-US" sz="2400" u="sng" dirty="0">
                <a:solidFill>
                  <a:schemeClr val="accent2"/>
                </a:solidFill>
              </a:rPr>
              <a:t>heard</a:t>
            </a:r>
            <a:r>
              <a:rPr lang="en-US" sz="24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A6212A-9EFC-DE44-DC76-2F9D682FA156}"/>
              </a:ext>
            </a:extLst>
          </p:cNvPr>
          <p:cNvSpPr txBox="1"/>
          <p:nvPr/>
        </p:nvSpPr>
        <p:spPr>
          <a:xfrm>
            <a:off x="1978476" y="1423833"/>
            <a:ext cx="859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Philippians 1:12-13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I want you to know, brothers, that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what has happened to me has really served to advance the gospe</a:t>
            </a:r>
            <a:r>
              <a:rPr lang="en-US" dirty="0">
                <a:solidFill>
                  <a:prstClr val="black"/>
                </a:solidFill>
              </a:rPr>
              <a:t>l, so that it has become known throughout the whole imperial guard and to all the rest that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my imprisonment is for Christ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1D156-7B24-192D-5F5D-1B6BBD15F354}"/>
              </a:ext>
            </a:extLst>
          </p:cNvPr>
          <p:cNvSpPr txBox="1"/>
          <p:nvPr/>
        </p:nvSpPr>
        <p:spPr>
          <a:xfrm>
            <a:off x="1978476" y="2967335"/>
            <a:ext cx="8594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Colossians 4:3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At the same time, pray also for us,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that God may open to us a door for the word, to declare the mystery of Christ, on account of which I am in prison</a:t>
            </a:r>
            <a:r>
              <a:rPr lang="en-US" dirty="0">
                <a:solidFill>
                  <a:prstClr val="black"/>
                </a:solidFill>
              </a:rPr>
              <a:t>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E9659-4842-48EE-9401-047A05ABF630}"/>
              </a:ext>
            </a:extLst>
          </p:cNvPr>
          <p:cNvSpPr txBox="1"/>
          <p:nvPr/>
        </p:nvSpPr>
        <p:spPr>
          <a:xfrm>
            <a:off x="1342943" y="4465169"/>
            <a:ext cx="10056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 Thessalonians 2:2-4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But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though we had already suffered and been shamefully treated at Philippi</a:t>
            </a:r>
            <a:r>
              <a:rPr lang="en-US" dirty="0">
                <a:solidFill>
                  <a:prstClr val="black"/>
                </a:solidFill>
              </a:rPr>
              <a:t>, as you know,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we had boldness in our God to declare to you the gospel of God in the midst of much conflict</a:t>
            </a:r>
            <a:r>
              <a:rPr lang="en-US" dirty="0">
                <a:solidFill>
                  <a:prstClr val="black"/>
                </a:solidFill>
              </a:rPr>
              <a:t>. For our appeal does not spring from error or impurity or any attempt to deceive, but just as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we have been approved by God to be entrusted with the gospel</a:t>
            </a:r>
            <a:r>
              <a:rPr lang="en-US" dirty="0">
                <a:solidFill>
                  <a:prstClr val="black"/>
                </a:solidFill>
              </a:rPr>
              <a:t>, so we speak, not to please man, but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to please God who tests our hearts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69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F16E4-6175-D373-B787-E0D8B14FFB4E}"/>
              </a:ext>
            </a:extLst>
          </p:cNvPr>
          <p:cNvSpPr txBox="1"/>
          <p:nvPr/>
        </p:nvSpPr>
        <p:spPr>
          <a:xfrm>
            <a:off x="1510021" y="2526446"/>
            <a:ext cx="859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Luke 17:17-19</a:t>
            </a:r>
            <a:r>
              <a:rPr lang="en-US" b="1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Then Jesus answered, “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Were not ten cleansed? Where are the nine?</a:t>
            </a:r>
            <a:r>
              <a:rPr lang="en-US" dirty="0">
                <a:solidFill>
                  <a:prstClr val="black"/>
                </a:solidFill>
              </a:rPr>
              <a:t> Was no one found to return and give praise to God except this foreigner?”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And he said to him, “Rise and go your way; your faith has made you well</a:t>
            </a:r>
            <a:r>
              <a:rPr lang="en-US" dirty="0">
                <a:solidFill>
                  <a:prstClr val="black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856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F16E4-6175-D373-B787-E0D8B14FFB4E}"/>
              </a:ext>
            </a:extLst>
          </p:cNvPr>
          <p:cNvSpPr txBox="1"/>
          <p:nvPr/>
        </p:nvSpPr>
        <p:spPr>
          <a:xfrm>
            <a:off x="1635526" y="1181740"/>
            <a:ext cx="8594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Romans 8:28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And we know that for those who love God all things work together for good, for those who are called according to his purpose.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BFEB01-E40F-EFB8-FFD4-1AA1E504E48D}"/>
              </a:ext>
            </a:extLst>
          </p:cNvPr>
          <p:cNvSpPr txBox="1"/>
          <p:nvPr/>
        </p:nvSpPr>
        <p:spPr>
          <a:xfrm>
            <a:off x="1635526" y="2638505"/>
            <a:ext cx="8594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Romans 8:29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For those whom he foreknew he also predestined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</a:rPr>
              <a:t>to be conformed to the image of his Son</a:t>
            </a:r>
            <a:r>
              <a:rPr lang="en-US" dirty="0">
                <a:solidFill>
                  <a:prstClr val="black"/>
                </a:solidFill>
              </a:rPr>
              <a:t>, in order that he might be the firstborn among many brothers.</a:t>
            </a:r>
          </a:p>
        </p:txBody>
      </p:sp>
    </p:spTree>
    <p:extLst>
      <p:ext uri="{BB962C8B-B14F-4D97-AF65-F5344CB8AC3E}">
        <p14:creationId xmlns:p14="http://schemas.microsoft.com/office/powerpoint/2010/main" val="66367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The city’s </a:t>
            </a:r>
            <a:r>
              <a:rPr lang="en-US" sz="2800" u="sng" dirty="0">
                <a:solidFill>
                  <a:schemeClr val="accent2"/>
                </a:solidFill>
              </a:rPr>
              <a:t>downhill</a:t>
            </a:r>
            <a:r>
              <a:rPr lang="en-US" sz="2800" dirty="0"/>
              <a:t> response to God’s evident </a:t>
            </a:r>
            <a:r>
              <a:rPr lang="en-US" sz="2800" u="sng" dirty="0">
                <a:solidFill>
                  <a:schemeClr val="accent2"/>
                </a:solidFill>
              </a:rPr>
              <a:t>power</a:t>
            </a:r>
            <a:r>
              <a:rPr lang="en-US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A. </a:t>
            </a:r>
            <a:r>
              <a:rPr lang="en-US" sz="2400" dirty="0"/>
              <a:t>The slave owners react </a:t>
            </a:r>
            <a:r>
              <a:rPr lang="en-US" sz="2400" u="sng" dirty="0">
                <a:solidFill>
                  <a:schemeClr val="accent2"/>
                </a:solidFill>
              </a:rPr>
              <a:t>angrily</a:t>
            </a:r>
            <a:r>
              <a:rPr lang="en-US" sz="24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0D48C-238D-92D3-99E2-37F8BA73CB74}"/>
              </a:ext>
            </a:extLst>
          </p:cNvPr>
          <p:cNvSpPr txBox="1"/>
          <p:nvPr/>
        </p:nvSpPr>
        <p:spPr>
          <a:xfrm>
            <a:off x="689810" y="2170796"/>
            <a:ext cx="10812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Ephesians 2:2b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algn="ctr"/>
            <a:r>
              <a:rPr lang="en-US" dirty="0"/>
              <a:t>… following the prince of the power of the air, the spirit that is now at work in the sons of disobedience—</a:t>
            </a:r>
          </a:p>
        </p:txBody>
      </p:sp>
    </p:spTree>
    <p:extLst>
      <p:ext uri="{BB962C8B-B14F-4D97-AF65-F5344CB8AC3E}">
        <p14:creationId xmlns:p14="http://schemas.microsoft.com/office/powerpoint/2010/main" val="8207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The city’s downhill response to God’s evident power.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A. </a:t>
            </a:r>
            <a:r>
              <a:rPr lang="en-US" sz="2400" dirty="0"/>
              <a:t>The slave owners react angrily.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0D48C-238D-92D3-99E2-37F8BA73CB74}"/>
              </a:ext>
            </a:extLst>
          </p:cNvPr>
          <p:cNvSpPr txBox="1"/>
          <p:nvPr/>
        </p:nvSpPr>
        <p:spPr>
          <a:xfrm>
            <a:off x="689810" y="3221673"/>
            <a:ext cx="10812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Acts 8:3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(ESV)</a:t>
            </a:r>
          </a:p>
          <a:p>
            <a:pPr algn="ctr"/>
            <a:r>
              <a:rPr lang="en-US" dirty="0"/>
              <a:t>But </a:t>
            </a:r>
            <a:r>
              <a:rPr lang="en-US" dirty="0">
                <a:highlight>
                  <a:srgbClr val="FFFF00"/>
                </a:highlight>
              </a:rPr>
              <a:t>Saul was ravaging the church</a:t>
            </a:r>
            <a:r>
              <a:rPr lang="en-US" dirty="0"/>
              <a:t>, and entering house after house, </a:t>
            </a:r>
            <a:r>
              <a:rPr lang="en-US" dirty="0">
                <a:highlight>
                  <a:srgbClr val="FFFF00"/>
                </a:highlight>
              </a:rPr>
              <a:t>he </a:t>
            </a:r>
            <a:r>
              <a:rPr lang="en-US" b="1" dirty="0">
                <a:highlight>
                  <a:srgbClr val="FFFF00"/>
                </a:highlight>
              </a:rPr>
              <a:t>dragged</a:t>
            </a:r>
            <a:r>
              <a:rPr lang="en-US" dirty="0">
                <a:highlight>
                  <a:srgbClr val="FFFF00"/>
                </a:highlight>
              </a:rPr>
              <a:t> off men and women and committed them to prison.</a:t>
            </a:r>
          </a:p>
        </p:txBody>
      </p:sp>
    </p:spTree>
    <p:extLst>
      <p:ext uri="{BB962C8B-B14F-4D97-AF65-F5344CB8AC3E}">
        <p14:creationId xmlns:p14="http://schemas.microsoft.com/office/powerpoint/2010/main" val="24530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a city&#10;&#10;Description automatically generated">
            <a:extLst>
              <a:ext uri="{FF2B5EF4-FFF2-40B4-BE49-F238E27FC236}">
                <a16:creationId xmlns:a16="http://schemas.microsoft.com/office/drawing/2014/main" id="{0557A991-6BAB-E584-FBC6-443428046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5" y="0"/>
            <a:ext cx="1150326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0C643D-3982-DCD9-5DCB-0223F955F69E}"/>
              </a:ext>
            </a:extLst>
          </p:cNvPr>
          <p:cNvSpPr/>
          <p:nvPr/>
        </p:nvSpPr>
        <p:spPr>
          <a:xfrm rot="2916239">
            <a:off x="2633949" y="2901925"/>
            <a:ext cx="1680025" cy="11890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shot of a ruins&#10;&#10;Description automatically generated">
            <a:extLst>
              <a:ext uri="{FF2B5EF4-FFF2-40B4-BE49-F238E27FC236}">
                <a16:creationId xmlns:a16="http://schemas.microsoft.com/office/drawing/2014/main" id="{8330C289-BACF-E594-9CAB-FD184E7C46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" y="0"/>
            <a:ext cx="11900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6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C3F106-32E4-B365-AB67-60B7EA2F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49" y="0"/>
            <a:ext cx="10324482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4BBC2B-7C41-66D0-5565-771155E99992}"/>
              </a:ext>
            </a:extLst>
          </p:cNvPr>
          <p:cNvSpPr/>
          <p:nvPr/>
        </p:nvSpPr>
        <p:spPr>
          <a:xfrm>
            <a:off x="8106770" y="2674962"/>
            <a:ext cx="2606723" cy="11737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DCBDB8-325C-E44C-3A35-B9B16565CF08}"/>
              </a:ext>
            </a:extLst>
          </p:cNvPr>
          <p:cNvCxnSpPr>
            <a:cxnSpLocks/>
          </p:cNvCxnSpPr>
          <p:nvPr/>
        </p:nvCxnSpPr>
        <p:spPr>
          <a:xfrm>
            <a:off x="7315200" y="2255292"/>
            <a:ext cx="1078173" cy="1173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DD19D4-9111-FDB0-359A-BFA17FD7DC99}"/>
              </a:ext>
            </a:extLst>
          </p:cNvPr>
          <p:cNvSpPr txBox="1"/>
          <p:nvPr/>
        </p:nvSpPr>
        <p:spPr>
          <a:xfrm>
            <a:off x="6654999" y="1793627"/>
            <a:ext cx="864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Stairs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1B2655-A782-F04D-CF40-874C97D49B87}"/>
              </a:ext>
            </a:extLst>
          </p:cNvPr>
          <p:cNvCxnSpPr>
            <a:cxnSpLocks/>
          </p:cNvCxnSpPr>
          <p:nvPr/>
        </p:nvCxnSpPr>
        <p:spPr>
          <a:xfrm>
            <a:off x="8577037" y="1793627"/>
            <a:ext cx="1078173" cy="1173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5CFD5E1-4CD8-31F0-6923-657EF54BD882}"/>
              </a:ext>
            </a:extLst>
          </p:cNvPr>
          <p:cNvSpPr txBox="1"/>
          <p:nvPr/>
        </p:nvSpPr>
        <p:spPr>
          <a:xfrm>
            <a:off x="7960914" y="1331962"/>
            <a:ext cx="89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Bema</a:t>
            </a:r>
          </a:p>
        </p:txBody>
      </p:sp>
    </p:spTree>
    <p:extLst>
      <p:ext uri="{BB962C8B-B14F-4D97-AF65-F5344CB8AC3E}">
        <p14:creationId xmlns:p14="http://schemas.microsoft.com/office/powerpoint/2010/main" val="404878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17FEDA-CF2C-CB33-FBEA-27DFA959DDE7}"/>
              </a:ext>
            </a:extLst>
          </p:cNvPr>
          <p:cNvSpPr txBox="1"/>
          <p:nvPr/>
        </p:nvSpPr>
        <p:spPr>
          <a:xfrm>
            <a:off x="1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I. </a:t>
            </a:r>
            <a:r>
              <a:rPr lang="en-US" sz="2800" dirty="0"/>
              <a:t>The city’s downhill response to God’s evident power.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2D4B6-6526-B292-2B6D-ADE6258ABD74}"/>
              </a:ext>
            </a:extLst>
          </p:cNvPr>
          <p:cNvSpPr txBox="1"/>
          <p:nvPr/>
        </p:nvSpPr>
        <p:spPr>
          <a:xfrm>
            <a:off x="0" y="52322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A. </a:t>
            </a:r>
            <a:r>
              <a:rPr lang="en-US" sz="2400" dirty="0"/>
              <a:t>The slave owners react angrily.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D3E61-209A-75D8-25F9-80BF205BEADE}"/>
              </a:ext>
            </a:extLst>
          </p:cNvPr>
          <p:cNvSpPr txBox="1"/>
          <p:nvPr/>
        </p:nvSpPr>
        <p:spPr>
          <a:xfrm>
            <a:off x="4494663" y="1234878"/>
            <a:ext cx="460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000" i="1" dirty="0"/>
              <a:t>They appeal to racial </a:t>
            </a:r>
            <a:r>
              <a:rPr lang="en-US" sz="2000" i="1" u="sng" dirty="0">
                <a:solidFill>
                  <a:schemeClr val="accent2"/>
                </a:solidFill>
              </a:rPr>
              <a:t>prejudice</a:t>
            </a:r>
            <a:r>
              <a:rPr lang="en-US" sz="2000" i="1" dirty="0"/>
              <a:t>. </a:t>
            </a:r>
            <a:endParaRPr lang="en-US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3F782-D421-E6EF-0A4D-709D32A65F43}"/>
              </a:ext>
            </a:extLst>
          </p:cNvPr>
          <p:cNvSpPr txBox="1"/>
          <p:nvPr/>
        </p:nvSpPr>
        <p:spPr>
          <a:xfrm>
            <a:off x="4494663" y="1743415"/>
            <a:ext cx="4608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000" i="1" dirty="0"/>
              <a:t>They appeal to Roman </a:t>
            </a:r>
            <a:r>
              <a:rPr lang="en-US" sz="2000" i="1" u="sng" dirty="0">
                <a:solidFill>
                  <a:schemeClr val="accent2"/>
                </a:solidFill>
              </a:rPr>
              <a:t>order</a:t>
            </a:r>
            <a:r>
              <a:rPr lang="en-US" sz="2000" i="1" dirty="0"/>
              <a:t>.</a:t>
            </a:r>
            <a:endParaRPr lang="en-US" sz="24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91C27-6C84-E6CC-E8CD-9ED41BE53C01}"/>
              </a:ext>
            </a:extLst>
          </p:cNvPr>
          <p:cNvSpPr txBox="1"/>
          <p:nvPr/>
        </p:nvSpPr>
        <p:spPr>
          <a:xfrm>
            <a:off x="4494663" y="2249041"/>
            <a:ext cx="6300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3. </a:t>
            </a:r>
            <a:r>
              <a:rPr lang="en-US" sz="2000" i="1" dirty="0"/>
              <a:t>They appeal to </a:t>
            </a:r>
            <a:r>
              <a:rPr lang="en-US" sz="2000" i="1" u="sng" dirty="0">
                <a:solidFill>
                  <a:schemeClr val="accent2"/>
                </a:solidFill>
              </a:rPr>
              <a:t>nationalism</a:t>
            </a:r>
            <a:r>
              <a:rPr lang="en-US" sz="2000" i="1" dirty="0"/>
              <a:t> and </a:t>
            </a:r>
            <a:r>
              <a:rPr lang="en-US" sz="2000" i="1" u="sng" dirty="0">
                <a:solidFill>
                  <a:schemeClr val="accent2"/>
                </a:solidFill>
              </a:rPr>
              <a:t>traditionalism</a:t>
            </a:r>
            <a:r>
              <a:rPr lang="en-US" sz="2000" i="1" dirty="0"/>
              <a:t>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470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15314</TotalTime>
  <Words>952</Words>
  <Application>Microsoft Office PowerPoint</Application>
  <PresentationFormat>Widescreen</PresentationFormat>
  <Paragraphs>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Bookman Old Style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Decker, Rich Lee</dc:creator>
  <cp:lastModifiedBy>Richard Decker</cp:lastModifiedBy>
  <cp:revision>336</cp:revision>
  <dcterms:created xsi:type="dcterms:W3CDTF">2022-07-07T17:16:49Z</dcterms:created>
  <dcterms:modified xsi:type="dcterms:W3CDTF">2023-07-09T03:53:02Z</dcterms:modified>
</cp:coreProperties>
</file>